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>
  <p:sldMasterIdLst>
    <p:sldMasterId id="2147483652" r:id="rId1"/>
    <p:sldMasterId id="2147483654" r:id="rId2"/>
  </p:sldMasterIdLst>
  <p:notesMasterIdLst>
    <p:notesMasterId r:id="rId19"/>
  </p:notesMasterIdLst>
  <p:handoutMasterIdLst>
    <p:handoutMasterId r:id="rId20"/>
  </p:handoutMasterIdLst>
  <p:sldIdLst>
    <p:sldId id="312" r:id="rId3"/>
    <p:sldId id="356" r:id="rId4"/>
    <p:sldId id="331" r:id="rId5"/>
    <p:sldId id="354" r:id="rId6"/>
    <p:sldId id="355" r:id="rId7"/>
    <p:sldId id="349" r:id="rId8"/>
    <p:sldId id="350" r:id="rId9"/>
    <p:sldId id="351" r:id="rId10"/>
    <p:sldId id="352" r:id="rId11"/>
    <p:sldId id="353" r:id="rId12"/>
    <p:sldId id="340" r:id="rId13"/>
    <p:sldId id="348" r:id="rId14"/>
    <p:sldId id="346" r:id="rId15"/>
    <p:sldId id="361" r:id="rId16"/>
    <p:sldId id="347" r:id="rId17"/>
    <p:sldId id="311" r:id="rId18"/>
  </p:sldIdLst>
  <p:sldSz cx="9144000" cy="6858000" type="screen4x3"/>
  <p:notesSz cx="7315200" cy="9601200"/>
  <p:embeddedFontLst>
    <p:embeddedFont>
      <p:font typeface="MS PGothic" pitchFamily="34" charset="-128"/>
      <p:regular r:id="rId21"/>
    </p:embeddedFont>
    <p:embeddedFont>
      <p:font typeface="Meiryo UI" pitchFamily="34" charset="-128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amnl8ZmGr2CnZxL+ciG1Q==" hashData="Ymt90SnvyOiAZEjwlDL6LmkhM6s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99"/>
    <a:srgbClr val="CCFFCC"/>
    <a:srgbClr val="CC0000"/>
    <a:srgbClr val="000000"/>
    <a:srgbClr val="CCE4FC"/>
    <a:srgbClr val="FFCC99"/>
    <a:srgbClr val="FFCC00"/>
    <a:srgbClr val="969696"/>
    <a:srgbClr val="808080"/>
    <a:srgbClr val="0046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51" autoAdjust="0"/>
    <p:restoredTop sz="93617" autoAdjust="0"/>
  </p:normalViewPr>
  <p:slideViewPr>
    <p:cSldViewPr snapToGrid="0">
      <p:cViewPr varScale="1">
        <p:scale>
          <a:sx n="106" d="100"/>
          <a:sy n="106" d="100"/>
        </p:scale>
        <p:origin x="-2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7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3692525" y="8616950"/>
            <a:ext cx="3170238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165" tIns="0" rIns="19165" bIns="0" anchor="b"/>
          <a:lstStyle>
            <a:lvl1pPr defTabSz="9191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458788" defTabSz="9191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919163" defTabSz="9191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73188" defTabSz="919163">
              <a:defRPr sz="2400">
                <a:solidFill>
                  <a:schemeClr val="tx1"/>
                </a:solidFill>
                <a:latin typeface="Arial" charset="0"/>
              </a:defRPr>
            </a:lvl4pPr>
            <a:lvl5pPr defTabSz="919163">
              <a:defRPr sz="2400">
                <a:solidFill>
                  <a:schemeClr val="tx1"/>
                </a:solidFill>
                <a:latin typeface="Arial" charset="0"/>
              </a:defRPr>
            </a:lvl5pPr>
            <a:lvl6pPr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defTabSz="919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A444631-BCAB-4451-B1CF-A8FDF4E8AE25}" type="slidenum">
              <a:rPr lang="ja-JP" altLang="en-US" sz="1000"/>
              <a:pPr algn="r"/>
              <a:t>‹Nr.›</a:t>
            </a:fld>
            <a:endParaRPr lang="en-US" altLang="ja-JP" sz="1000"/>
          </a:p>
        </p:txBody>
      </p:sp>
    </p:spTree>
    <p:extLst>
      <p:ext uri="{BB962C8B-B14F-4D97-AF65-F5344CB8AC3E}">
        <p14:creationId xmlns:p14="http://schemas.microsoft.com/office/powerpoint/2010/main" xmlns="" val="9537459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765175"/>
            <a:ext cx="5118100" cy="383857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70" name="Rectangle 22"/>
          <p:cNvSpPr>
            <a:spLocks noGrp="1" noChangeArrowheads="1"/>
          </p:cNvSpPr>
          <p:nvPr>
            <p:ph type="dt" idx="1"/>
          </p:nvPr>
        </p:nvSpPr>
        <p:spPr bwMode="auto">
          <a:xfrm>
            <a:off x="3692525" y="207963"/>
            <a:ext cx="335121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65" tIns="0" rIns="19165" bIns="0" numCol="1" anchor="t" anchorCtr="0" compatLnSpc="1">
            <a:prstTxWarp prst="textNoShape">
              <a:avLst/>
            </a:prstTxWarp>
          </a:bodyPr>
          <a:lstStyle>
            <a:lvl1pPr algn="r" defTabSz="727075">
              <a:defRPr sz="1000" i="1"/>
            </a:lvl1pPr>
          </a:lstStyle>
          <a:p>
            <a:fld id="{A25EFE43-F1C1-4D61-B104-32884AB491FF}" type="datetime4">
              <a:rPr lang="de-DE" altLang="en-US"/>
              <a:pPr/>
              <a:t>3. März 2016</a:t>
            </a:fld>
            <a:endParaRPr lang="ja-JP" altLang="en-US"/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92525" y="9048750"/>
            <a:ext cx="3351213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165" tIns="0" rIns="19165" bIns="0" numCol="1" anchor="b" anchorCtr="0" compatLnSpc="1">
            <a:prstTxWarp prst="textNoShape">
              <a:avLst/>
            </a:prstTxWarp>
          </a:bodyPr>
          <a:lstStyle>
            <a:lvl1pPr algn="r" defTabSz="727075">
              <a:defRPr sz="1000"/>
            </a:lvl1pPr>
          </a:lstStyle>
          <a:p>
            <a:fld id="{3D6ED551-D190-4989-A027-6E0CBB30A430}" type="slidenum">
              <a:rPr lang="ja-JP" altLang="en-US"/>
              <a:pPr/>
              <a:t>‹Nr.›</a:t>
            </a:fld>
            <a:endParaRPr lang="en-US" altLang="ja-JP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46125" y="4813300"/>
            <a:ext cx="5886450" cy="430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446" tIns="43127" rIns="89446" bIns="43127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41483781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858838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defTabSz="858838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defTabSz="858838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defTabSz="858838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defTabSz="858838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4A947-BF7D-4CC7-8D3B-54E8D2AFA7F7}" type="slidenum">
              <a:rPr lang="ja-JP" altLang="en-US"/>
              <a:pPr/>
              <a:t>0</a:t>
            </a:fld>
            <a:endParaRPr lang="en-US" altLang="ja-JP"/>
          </a:p>
        </p:txBody>
      </p:sp>
      <p:sp>
        <p:nvSpPr>
          <p:cNvPr id="33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ED551-D190-4989-A027-6E0CBB30A430}" type="slidenum">
              <a:rPr lang="ja-JP" altLang="en-US" smtClean="0"/>
              <a:pPr/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30231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ED551-D190-4989-A027-6E0CBB30A430}" type="slidenum">
              <a:rPr lang="ja-JP" altLang="en-US" smtClean="0"/>
              <a:pPr/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3023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ED551-D190-4989-A027-6E0CBB30A430}" type="slidenum">
              <a:rPr lang="ja-JP" altLang="en-US" smtClean="0"/>
              <a:pPr/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30231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3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0C2645-A4E8-42EA-ACCC-152C8A865FC5}" type="slidenum">
              <a:rPr lang="ja-JP" altLang="en-US"/>
              <a:pPr/>
              <a:t>14</a:t>
            </a:fld>
            <a:endParaRPr lang="en-US" altLang="ja-JP"/>
          </a:p>
        </p:txBody>
      </p:sp>
      <p:sp>
        <p:nvSpPr>
          <p:cNvPr id="33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ED551-D190-4989-A027-6E0CBB30A430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5848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ED551-D190-4989-A027-6E0CBB30A430}" type="slidenum">
              <a:rPr lang="ja-JP" altLang="en-US" smtClean="0"/>
              <a:pPr/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5848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ED551-D190-4989-A027-6E0CBB30A430}" type="slidenum">
              <a:rPr lang="ja-JP" altLang="en-US" smtClean="0"/>
              <a:pPr/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5848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ED551-D190-4989-A027-6E0CBB30A430}" type="slidenum">
              <a:rPr lang="ja-JP" altLang="en-US" smtClean="0"/>
              <a:pPr/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1158484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ED551-D190-4989-A027-6E0CBB30A430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30231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ED551-D190-4989-A027-6E0CBB30A430}" type="slidenum">
              <a:rPr lang="ja-JP" altLang="en-US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3023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ED551-D190-4989-A027-6E0CBB30A430}" type="slidenum">
              <a:rPr lang="ja-JP" altLang="en-US" smtClean="0"/>
              <a:pPr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30231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6ED551-D190-4989-A027-6E0CBB30A430}" type="slidenum">
              <a:rPr lang="ja-JP" altLang="en-US" smtClean="0"/>
              <a:pPr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3430231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296" name="Line 232"/>
          <p:cNvSpPr>
            <a:spLocks noChangeShapeType="1"/>
          </p:cNvSpPr>
          <p:nvPr/>
        </p:nvSpPr>
        <p:spPr bwMode="auto">
          <a:xfrm>
            <a:off x="320675" y="1333500"/>
            <a:ext cx="84994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344315" name="Picture 251" descr="TDK_Mark_RGB_W100m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150" y="457200"/>
            <a:ext cx="2524125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4318" name="Rectangle 254"/>
          <p:cNvSpPr>
            <a:spLocks noGrp="1" noChangeArrowheads="1"/>
          </p:cNvSpPr>
          <p:nvPr>
            <p:ph type="ctrTitle" sz="quarter"/>
          </p:nvPr>
        </p:nvSpPr>
        <p:spPr>
          <a:xfrm>
            <a:off x="314325" y="1435100"/>
            <a:ext cx="8524875" cy="1470025"/>
          </a:xfrm>
        </p:spPr>
        <p:txBody>
          <a:bodyPr/>
          <a:lstStyle>
            <a:lvl1pPr algn="l" defTabSz="947738" eaLnBrk="0" hangingPunct="0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44319" name="Rectangle 25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4325" y="2952750"/>
            <a:ext cx="8524875" cy="2295525"/>
          </a:xfrm>
        </p:spPr>
        <p:txBody>
          <a:bodyPr/>
          <a:lstStyle>
            <a:lvl1pPr marL="0" indent="0"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6" name="Text Box 4"/>
          <p:cNvSpPr txBox="1">
            <a:spLocks noChangeArrowheads="1"/>
          </p:cNvSpPr>
          <p:nvPr userDrawn="1"/>
        </p:nvSpPr>
        <p:spPr bwMode="auto">
          <a:xfrm>
            <a:off x="5873750" y="5151438"/>
            <a:ext cx="29368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kumimoji="0" lang="en-US" altLang="ja-JP" sz="2000" dirty="0" smtClean="0">
                <a:solidFill>
                  <a:srgbClr val="000000"/>
                </a:solidFill>
              </a:rPr>
              <a:t>TDK-Lambda Corporation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753100" y="6191250"/>
            <a:ext cx="30575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CD5097FE-A181-4B1F-A548-8A893353FB68}" type="datetime4">
              <a:rPr kumimoji="0" lang="en-US" altLang="ja-JP" smtClean="0">
                <a:cs typeface="Arial" charset="0"/>
              </a:rPr>
              <a:pPr algn="r">
                <a:defRPr/>
              </a:pPr>
              <a:t>March 3, 2016</a:t>
            </a:fld>
            <a:endParaRPr kumimoji="0" lang="en-GB" altLang="ja-JP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63899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0838" y="131763"/>
            <a:ext cx="2138362" cy="630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131763"/>
            <a:ext cx="6262688" cy="630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421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9957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8066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556613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60119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067240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4861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408185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397477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59971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18908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47057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0158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4931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742950"/>
            <a:ext cx="4200525" cy="5697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742950"/>
            <a:ext cx="4200525" cy="5697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81271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28844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3804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472256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999107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4597880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84" name="Text Box 244"/>
          <p:cNvSpPr txBox="1">
            <a:spLocks noChangeArrowheads="1"/>
          </p:cNvSpPr>
          <p:nvPr/>
        </p:nvSpPr>
        <p:spPr bwMode="auto">
          <a:xfrm>
            <a:off x="333375" y="6625400"/>
            <a:ext cx="2886075" cy="1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ja-JP" sz="900" dirty="0">
                <a:solidFill>
                  <a:srgbClr val="808080"/>
                </a:solidFill>
                <a:ea typeface="MS PGothic" pitchFamily="34" charset="-128"/>
                <a:sym typeface="Symbol" pitchFamily="18" charset="2"/>
              </a:rPr>
              <a:t>Copyright</a:t>
            </a:r>
            <a:r>
              <a:rPr lang="en-US" altLang="ja-JP" sz="900" dirty="0">
                <a:solidFill>
                  <a:srgbClr val="808080"/>
                </a:solidFill>
                <a:ea typeface="MS PGothic" pitchFamily="34" charset="-128"/>
              </a:rPr>
              <a:t>©</a:t>
            </a:r>
            <a:r>
              <a:rPr lang="en-US" altLang="ja-JP" sz="900" baseline="30000" dirty="0">
                <a:solidFill>
                  <a:srgbClr val="808080"/>
                </a:solidFill>
                <a:ea typeface="MS PGothic" pitchFamily="34" charset="-128"/>
              </a:rPr>
              <a:t>  </a:t>
            </a:r>
            <a:r>
              <a:rPr lang="en-US" altLang="ja-JP" sz="900" dirty="0" smtClean="0">
                <a:solidFill>
                  <a:srgbClr val="808080"/>
                </a:solidFill>
                <a:ea typeface="MS PGothic" pitchFamily="34" charset="-128"/>
              </a:rPr>
              <a:t>2014 </a:t>
            </a:r>
            <a:r>
              <a:rPr lang="en-US" altLang="ja-JP" sz="900" dirty="0">
                <a:solidFill>
                  <a:srgbClr val="808080"/>
                </a:solidFill>
                <a:ea typeface="MS PGothic" pitchFamily="34" charset="-128"/>
              </a:rPr>
              <a:t>TDK Corporation. All rights reserved.</a:t>
            </a:r>
            <a:endParaRPr lang="ja-JP" altLang="de-DE" sz="900" dirty="0">
              <a:solidFill>
                <a:srgbClr val="808080"/>
              </a:solidFill>
              <a:ea typeface="MS PGothic" pitchFamily="34" charset="-128"/>
            </a:endParaRPr>
          </a:p>
        </p:txBody>
      </p:sp>
      <p:sp>
        <p:nvSpPr>
          <p:cNvPr id="343298" name="Line 258"/>
          <p:cNvSpPr>
            <a:spLocks noChangeShapeType="1"/>
          </p:cNvSpPr>
          <p:nvPr/>
        </p:nvSpPr>
        <p:spPr bwMode="auto">
          <a:xfrm>
            <a:off x="320675" y="569913"/>
            <a:ext cx="84994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43306" name="Line 266"/>
          <p:cNvSpPr>
            <a:spLocks noChangeShapeType="1"/>
          </p:cNvSpPr>
          <p:nvPr/>
        </p:nvSpPr>
        <p:spPr bwMode="auto">
          <a:xfrm>
            <a:off x="323850" y="6562725"/>
            <a:ext cx="84963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pic>
        <p:nvPicPr>
          <p:cNvPr id="343333" name="Picture 293" descr="TDK_Mark_RGB_W100m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0013"/>
            <a:ext cx="1349375" cy="4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3336" name="Text Box 296"/>
          <p:cNvSpPr txBox="1">
            <a:spLocks noChangeArrowheads="1"/>
          </p:cNvSpPr>
          <p:nvPr/>
        </p:nvSpPr>
        <p:spPr bwMode="auto">
          <a:xfrm>
            <a:off x="4723765" y="6627813"/>
            <a:ext cx="4714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ja-JP" sz="1000" dirty="0">
                <a:solidFill>
                  <a:srgbClr val="808080"/>
                </a:solidFill>
                <a:ea typeface="MS PGothic" pitchFamily="34" charset="-128"/>
              </a:rPr>
              <a:t>- </a:t>
            </a:r>
            <a:fld id="{0E200F94-55C9-45C4-A790-44CDDD514DCC}" type="slidenum">
              <a:rPr lang="en-US" altLang="ja-JP" sz="1000">
                <a:solidFill>
                  <a:srgbClr val="808080"/>
                </a:solidFill>
                <a:ea typeface="MS PGothic" pitchFamily="34" charset="-128"/>
              </a:rPr>
              <a:pPr algn="r">
                <a:spcBef>
                  <a:spcPct val="50000"/>
                </a:spcBef>
              </a:pPr>
              <a:t>‹Nr.›</a:t>
            </a:fld>
            <a:r>
              <a:rPr lang="en-US" altLang="ja-JP" sz="1000" dirty="0">
                <a:solidFill>
                  <a:srgbClr val="808080"/>
                </a:solidFill>
                <a:ea typeface="MS PGothic" pitchFamily="34" charset="-128"/>
              </a:rPr>
              <a:t> -</a:t>
            </a:r>
          </a:p>
        </p:txBody>
      </p:sp>
      <p:sp>
        <p:nvSpPr>
          <p:cNvPr id="343341" name="Rectangle 301"/>
          <p:cNvSpPr>
            <a:spLocks noGrp="1" noChangeArrowheads="1"/>
          </p:cNvSpPr>
          <p:nvPr>
            <p:ph type="title"/>
          </p:nvPr>
        </p:nvSpPr>
        <p:spPr bwMode="auto">
          <a:xfrm>
            <a:off x="1609725" y="131763"/>
            <a:ext cx="7229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3342" name="Rectangle 30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742950"/>
            <a:ext cx="8553450" cy="5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Text Box 244"/>
          <p:cNvSpPr txBox="1">
            <a:spLocks noChangeArrowheads="1"/>
          </p:cNvSpPr>
          <p:nvPr userDrawn="1"/>
        </p:nvSpPr>
        <p:spPr bwMode="auto">
          <a:xfrm>
            <a:off x="7159943" y="6621463"/>
            <a:ext cx="16398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90000"/>
              </a:lnSpc>
              <a:defRPr/>
            </a:pPr>
            <a:r>
              <a:rPr kumimoji="0" lang="en-GB" altLang="ja-JP" sz="1100" dirty="0" smtClean="0">
                <a:cs typeface="Arial" charset="0"/>
                <a:sym typeface="Symbol" pitchFamily="18" charset="2"/>
              </a:rPr>
              <a:t>TDK-Lambda Corporation</a:t>
            </a:r>
            <a:endParaRPr kumimoji="0" lang="ja-JP" altLang="de-DE" sz="1100" dirty="0" smtClean="0"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r" defTabSz="71755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+mj-lt"/>
          <a:ea typeface="+mj-ea"/>
          <a:cs typeface="+mj-cs"/>
        </a:defRPr>
      </a:lvl1pPr>
      <a:lvl2pPr algn="r" defTabSz="71755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r" defTabSz="71755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r" defTabSz="71755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r" defTabSz="71755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200" algn="r" defTabSz="71755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400" algn="r" defTabSz="71755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600" algn="r" defTabSz="71755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800" algn="r" defTabSz="717550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317500" indent="-317500" algn="l" defTabSz="863600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CC0000"/>
        </a:buClr>
        <a:buFont typeface="Arial" charset="0"/>
        <a:buChar char="●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952500" indent="-381000" algn="l" defTabSz="863600" rtl="0" fontAlgn="base">
        <a:spcBef>
          <a:spcPct val="500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619250" indent="-382588" algn="l" defTabSz="863600" rtl="0" fontAlgn="base">
        <a:spcBef>
          <a:spcPct val="200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o"/>
        <a:defRPr sz="2000">
          <a:solidFill>
            <a:schemeClr val="tx1"/>
          </a:solidFill>
          <a:latin typeface="+mn-lt"/>
        </a:defRPr>
      </a:lvl3pPr>
      <a:lvl4pPr marL="2190750" indent="-285750" algn="l" defTabSz="863600" rtl="0" fontAlgn="base">
        <a:spcBef>
          <a:spcPct val="20000"/>
        </a:spcBef>
        <a:spcAft>
          <a:spcPct val="0"/>
        </a:spcAft>
        <a:buClr>
          <a:srgbClr val="CC0000"/>
        </a:buClr>
        <a:buSzPct val="75000"/>
        <a:buFont typeface="Wingdings" pitchFamily="2" charset="2"/>
        <a:buChar char="o"/>
        <a:defRPr>
          <a:solidFill>
            <a:schemeClr val="tx1"/>
          </a:solidFill>
          <a:latin typeface="+mn-lt"/>
        </a:defRPr>
      </a:lvl4pPr>
      <a:lvl5pPr marL="2706688" indent="-268288" algn="l" defTabSz="8636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3163888" indent="-268288" algn="l" defTabSz="8636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3621088" indent="-268288" algn="l" defTabSz="8636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4078288" indent="-268288" algn="l" defTabSz="8636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4535488" indent="-268288" algn="l" defTabSz="8636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6507" name="Picture 11" descr="TDK_Mark_BlueRG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1175" y="3049588"/>
            <a:ext cx="300990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>
    <p:wipe dir="r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490" name="Text Box 18"/>
          <p:cNvSpPr txBox="1">
            <a:spLocks noChangeArrowheads="1"/>
          </p:cNvSpPr>
          <p:nvPr/>
        </p:nvSpPr>
        <p:spPr bwMode="auto">
          <a:xfrm>
            <a:off x="1293813" y="2418941"/>
            <a:ext cx="6689725" cy="188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066925" algn="l"/>
                <a:tab pos="3314700" algn="l"/>
                <a:tab pos="3857625" algn="l"/>
                <a:tab pos="45720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de-DE" altLang="ja-JP" sz="3600" b="1" dirty="0" smtClean="0">
                <a:ea typeface="MS PGothic" pitchFamily="34" charset="-128"/>
              </a:rPr>
              <a:t>iJ Series</a:t>
            </a:r>
            <a:endParaRPr lang="de-DE" altLang="ja-JP" sz="3600" b="1" dirty="0">
              <a:ea typeface="MS PGothic" pitchFamily="34" charset="-128"/>
            </a:endParaRPr>
          </a:p>
          <a:p>
            <a:pPr algn="ctr">
              <a:spcBef>
                <a:spcPct val="20000"/>
              </a:spcBef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de-DE" altLang="ja-JP" sz="3600" b="1" dirty="0" smtClean="0">
                <a:ea typeface="MS PGothic" pitchFamily="34" charset="-128"/>
              </a:rPr>
              <a:t>35 to 100A POL</a:t>
            </a:r>
          </a:p>
          <a:p>
            <a:pPr algn="ctr">
              <a:spcBef>
                <a:spcPct val="20000"/>
              </a:spcBef>
              <a:buClr>
                <a:srgbClr val="000066"/>
              </a:buClr>
              <a:buSzPct val="75000"/>
              <a:buFont typeface="Wingdings" pitchFamily="2" charset="2"/>
              <a:buNone/>
            </a:pPr>
            <a:r>
              <a:rPr lang="de-DE" altLang="ja-JP" sz="3600" b="1" dirty="0" smtClean="0">
                <a:ea typeface="MS PGothic" pitchFamily="34" charset="-128"/>
              </a:rPr>
              <a:t>DC-DC Converters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 smtClean="0">
                <a:ea typeface="MS PGothic" pitchFamily="34" charset="-128"/>
              </a:rPr>
              <a:t>Next Generation Technology - 5</a:t>
            </a:r>
            <a:endParaRPr lang="ja-JP" altLang="en-GB" dirty="0">
              <a:ea typeface="MS PGothic" pitchFamily="34" charset="-128"/>
            </a:endParaRPr>
          </a:p>
        </p:txBody>
      </p:sp>
      <p:sp>
        <p:nvSpPr>
          <p:cNvPr id="50" name="Rectangle 4"/>
          <p:cNvSpPr txBox="1">
            <a:spLocks noChangeArrowheads="1"/>
          </p:cNvSpPr>
          <p:nvPr/>
        </p:nvSpPr>
        <p:spPr bwMode="auto">
          <a:xfrm>
            <a:off x="285750" y="742950"/>
            <a:ext cx="8553450" cy="569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7500" indent="-317500" algn="l" defTabSz="863600" rtl="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Char char="●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952500" indent="-381000" algn="l" defTabSz="863600" rtl="0" fontAlgn="base"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619250" indent="-382588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+mn-lt"/>
              </a:defRPr>
            </a:lvl3pPr>
            <a:lvl4pPr marL="2190750" indent="-285750" algn="l" defTabSz="863600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5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+mn-lt"/>
              </a:defRPr>
            </a:lvl4pPr>
            <a:lvl5pPr marL="2706688" indent="-268288" algn="l" defTabSz="8636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5pPr>
            <a:lvl6pPr marL="3163888" indent="-268288" algn="l" defTabSz="8636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6pPr>
            <a:lvl7pPr marL="3621088" indent="-268288" algn="l" defTabSz="8636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7pPr>
            <a:lvl8pPr marL="4078288" indent="-268288" algn="l" defTabSz="8636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8pPr>
            <a:lvl9pPr marL="4535488" indent="-268288" algn="l" defTabSz="863600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en-US" altLang="en-US" kern="0" dirty="0" smtClean="0"/>
              <a:t>GUI available to set values and commands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61" b="4967"/>
          <a:stretch>
            <a:fillRect/>
          </a:stretch>
        </p:blipFill>
        <p:spPr bwMode="auto">
          <a:xfrm>
            <a:off x="962025" y="1507719"/>
            <a:ext cx="7285038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578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>
                <a:ea typeface="MS PGothic" pitchFamily="34" charset="-128"/>
              </a:rPr>
              <a:t>Key </a:t>
            </a:r>
            <a:r>
              <a:rPr lang="en-GB" altLang="ja-JP" dirty="0" smtClean="0">
                <a:ea typeface="MS PGothic" pitchFamily="34" charset="-128"/>
              </a:rPr>
              <a:t>Points - 1</a:t>
            </a:r>
            <a:endParaRPr lang="ja-JP" altLang="en-GB" dirty="0">
              <a:ea typeface="MS PGothic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237" y="679061"/>
            <a:ext cx="7644810" cy="56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>
                <a:ea typeface="MS PGothic" pitchFamily="34" charset="-128"/>
              </a:rPr>
              <a:t>Key </a:t>
            </a:r>
            <a:r>
              <a:rPr lang="en-GB" altLang="ja-JP" dirty="0" smtClean="0">
                <a:ea typeface="MS PGothic" pitchFamily="34" charset="-128"/>
              </a:rPr>
              <a:t>Points - 2</a:t>
            </a:r>
            <a:endParaRPr lang="ja-JP" altLang="en-GB" dirty="0">
              <a:ea typeface="MS PGothic" pitchFamily="34" charset="-128"/>
            </a:endParaRPr>
          </a:p>
        </p:txBody>
      </p:sp>
      <p:sp>
        <p:nvSpPr>
          <p:cNvPr id="3351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dirty="0" smtClean="0"/>
              <a:t>Remote on/off</a:t>
            </a:r>
          </a:p>
          <a:p>
            <a:pPr lvl="8">
              <a:lnSpc>
                <a:spcPct val="95000"/>
              </a:lnSpc>
            </a:pP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dirty="0" smtClean="0"/>
              <a:t>Address setting for PMBus</a:t>
            </a:r>
          </a:p>
          <a:p>
            <a:pPr lvl="8">
              <a:lnSpc>
                <a:spcPct val="95000"/>
              </a:lnSpc>
            </a:pP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dirty="0" smtClean="0"/>
              <a:t>Parallel connection (does not need PMBus connection)</a:t>
            </a:r>
          </a:p>
          <a:p>
            <a:pPr lvl="8">
              <a:lnSpc>
                <a:spcPct val="95000"/>
              </a:lnSpc>
            </a:pP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dirty="0" smtClean="0"/>
              <a:t>Trim pin</a:t>
            </a:r>
          </a:p>
          <a:p>
            <a:pPr lvl="8">
              <a:lnSpc>
                <a:spcPct val="95000"/>
              </a:lnSpc>
            </a:pP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dirty="0" smtClean="0"/>
              <a:t>DC Good</a:t>
            </a:r>
          </a:p>
          <a:p>
            <a:pPr lvl="8">
              <a:lnSpc>
                <a:spcPct val="95000"/>
              </a:lnSpc>
            </a:pP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dirty="0" smtClean="0"/>
              <a:t>Configurable sequencing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32708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 smtClean="0">
                <a:ea typeface="MS PGothic" pitchFamily="34" charset="-128"/>
              </a:rPr>
              <a:t>Certifications</a:t>
            </a:r>
            <a:endParaRPr lang="ja-JP" altLang="en-GB" dirty="0">
              <a:ea typeface="MS PGothic" pitchFamily="34" charset="-128"/>
            </a:endParaRPr>
          </a:p>
        </p:txBody>
      </p:sp>
      <p:sp>
        <p:nvSpPr>
          <p:cNvPr id="33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GB" altLang="en-US" dirty="0" smtClean="0"/>
              <a:t>EN 60950-1 2</a:t>
            </a:r>
            <a:r>
              <a:rPr lang="en-GB" altLang="en-US" baseline="30000" dirty="0" smtClean="0"/>
              <a:t>nd</a:t>
            </a:r>
            <a:r>
              <a:rPr lang="en-GB" altLang="en-US" dirty="0" smtClean="0"/>
              <a:t> Edition</a:t>
            </a:r>
          </a:p>
          <a:p>
            <a:pPr lvl="8">
              <a:lnSpc>
                <a:spcPct val="95000"/>
              </a:lnSpc>
            </a:pPr>
            <a:endParaRPr lang="en-GB" altLang="en-US" dirty="0" smtClean="0"/>
          </a:p>
          <a:p>
            <a:pPr>
              <a:lnSpc>
                <a:spcPct val="95000"/>
              </a:lnSpc>
            </a:pPr>
            <a:r>
              <a:rPr lang="en-GB" altLang="en-US" dirty="0" smtClean="0"/>
              <a:t>UL 60950-1 2</a:t>
            </a:r>
            <a:r>
              <a:rPr lang="en-GB" altLang="en-US" baseline="30000" dirty="0" smtClean="0"/>
              <a:t>nd</a:t>
            </a:r>
            <a:r>
              <a:rPr lang="en-GB" altLang="en-US" dirty="0" smtClean="0"/>
              <a:t> Edition</a:t>
            </a:r>
          </a:p>
          <a:p>
            <a:pPr lvl="8">
              <a:lnSpc>
                <a:spcPct val="95000"/>
              </a:lnSpc>
            </a:pPr>
            <a:endParaRPr lang="en-GB" altLang="en-US" dirty="0"/>
          </a:p>
          <a:p>
            <a:pPr>
              <a:lnSpc>
                <a:spcPct val="95000"/>
              </a:lnSpc>
            </a:pPr>
            <a:r>
              <a:rPr lang="en-GB" altLang="en-US" dirty="0"/>
              <a:t>CSA C22.2 No. </a:t>
            </a:r>
            <a:r>
              <a:rPr lang="en-GB" altLang="en-US" dirty="0" smtClean="0"/>
              <a:t>60950-1-03 2</a:t>
            </a:r>
            <a:r>
              <a:rPr lang="en-GB" altLang="en-US" baseline="30000" dirty="0" smtClean="0"/>
              <a:t>nd</a:t>
            </a:r>
            <a:r>
              <a:rPr lang="en-GB" altLang="en-US" dirty="0" smtClean="0"/>
              <a:t> Edition</a:t>
            </a:r>
          </a:p>
          <a:p>
            <a:pPr lvl="8">
              <a:lnSpc>
                <a:spcPct val="95000"/>
              </a:lnSpc>
            </a:pPr>
            <a:endParaRPr lang="en-GB" altLang="en-US" dirty="0"/>
          </a:p>
          <a:p>
            <a:pPr>
              <a:lnSpc>
                <a:spcPct val="95000"/>
              </a:lnSpc>
            </a:pPr>
            <a:r>
              <a:rPr lang="en-US" altLang="en-US" dirty="0"/>
              <a:t>CE Mark</a:t>
            </a:r>
            <a:r>
              <a:rPr lang="en-GB" altLang="en-US" dirty="0"/>
              <a:t> for LVD and RoHS2</a:t>
            </a:r>
          </a:p>
          <a:p>
            <a:pPr>
              <a:lnSpc>
                <a:spcPct val="95000"/>
              </a:lnSpc>
            </a:pPr>
            <a:endParaRPr lang="en-GB" altLang="en-US" dirty="0" smtClean="0"/>
          </a:p>
          <a:p>
            <a:pPr lvl="8">
              <a:lnSpc>
                <a:spcPct val="95000"/>
              </a:lnSpc>
            </a:pPr>
            <a:endParaRPr lang="en-GB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 smtClean="0">
                <a:ea typeface="MS PGothic" pitchFamily="34" charset="-128"/>
              </a:rPr>
              <a:t>Evaluation Kit</a:t>
            </a:r>
            <a:endParaRPr lang="ja-JP" altLang="en-GB" dirty="0">
              <a:ea typeface="MS PGothic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14475" y="1133475"/>
            <a:ext cx="6096000" cy="4572000"/>
            <a:chOff x="1514475" y="1133475"/>
            <a:chExt cx="6096000" cy="4572000"/>
          </a:xfrm>
        </p:grpSpPr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4475" y="1133475"/>
              <a:ext cx="6096000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967038" y="4984750"/>
              <a:ext cx="1133475" cy="584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EVAL Board</a:t>
              </a:r>
              <a:endParaRPr 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97163" y="1438275"/>
              <a:ext cx="1601787" cy="3397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USB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cable</a:t>
              </a:r>
              <a:endParaRPr 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32375" y="1290638"/>
              <a:ext cx="1603375" cy="584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Software</a:t>
              </a:r>
            </a:p>
            <a:p>
              <a:pPr algn="ctr" eaLnBrk="0" hangingPunct="0">
                <a:defRPr/>
              </a:pP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CD-ROM</a:t>
              </a:r>
              <a:endParaRPr 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9063" y="4649788"/>
              <a:ext cx="1601787" cy="339725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altLang="ja-JP" dirty="0" err="1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PMBus</a:t>
              </a:r>
              <a:r>
                <a:rPr lang="ja-JP" altLang="en-US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 </a:t>
              </a:r>
              <a:r>
                <a:rPr lang="en-US" altLang="ja-JP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Dongle</a:t>
              </a:r>
              <a:endParaRPr 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70613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8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6200" y="748534"/>
            <a:ext cx="8991600" cy="5499865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en-US" dirty="0">
              <a:solidFill>
                <a:schemeClr val="tx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en-US" altLang="en-US" u="sng" dirty="0" smtClean="0">
                <a:solidFill>
                  <a:schemeClr val="tx1"/>
                </a:solidFill>
              </a:rPr>
              <a:t>iJB12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u="sng" dirty="0">
                <a:solidFill>
                  <a:schemeClr val="tx1"/>
                </a:solidFill>
              </a:rPr>
              <a:t>0</a:t>
            </a:r>
            <a:r>
              <a:rPr lang="en-US" altLang="en-US" u="sng" dirty="0" smtClean="0">
                <a:solidFill>
                  <a:schemeClr val="tx1"/>
                </a:solidFill>
              </a:rPr>
              <a:t>60A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u="sng" dirty="0" smtClean="0">
                <a:solidFill>
                  <a:schemeClr val="tx1"/>
                </a:solidFill>
              </a:rPr>
              <a:t>006V</a:t>
            </a:r>
            <a:r>
              <a:rPr lang="en-US" altLang="en-US" dirty="0" smtClean="0">
                <a:solidFill>
                  <a:schemeClr val="tx1"/>
                </a:solidFill>
              </a:rPr>
              <a:t>-</a:t>
            </a:r>
            <a:r>
              <a:rPr lang="en-US" altLang="en-US" u="sng" dirty="0" smtClean="0">
                <a:solidFill>
                  <a:schemeClr val="tx1"/>
                </a:solidFill>
              </a:rPr>
              <a:t>002</a:t>
            </a:r>
            <a:r>
              <a:rPr lang="en-US" altLang="en-US" dirty="0" smtClean="0">
                <a:solidFill>
                  <a:schemeClr val="tx1"/>
                </a:solidFill>
              </a:rPr>
              <a:t>-</a:t>
            </a:r>
            <a:r>
              <a:rPr lang="en-US" altLang="en-US" u="sng" dirty="0" smtClean="0">
                <a:solidFill>
                  <a:schemeClr val="tx1"/>
                </a:solidFill>
              </a:rPr>
              <a:t>R</a:t>
            </a:r>
            <a:endParaRPr lang="en-US" altLang="en-US" u="sng" dirty="0">
              <a:solidFill>
                <a:schemeClr val="tx1"/>
              </a:solidFill>
            </a:endParaRPr>
          </a:p>
        </p:txBody>
      </p:sp>
      <p:sp>
        <p:nvSpPr>
          <p:cNvPr id="3318790" name="Text Box 6"/>
          <p:cNvSpPr txBox="1">
            <a:spLocks noChangeArrowheads="1"/>
          </p:cNvSpPr>
          <p:nvPr/>
        </p:nvSpPr>
        <p:spPr bwMode="auto">
          <a:xfrm>
            <a:off x="340233" y="3445902"/>
            <a:ext cx="23391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Char char=" "/>
            </a:pPr>
            <a:r>
              <a:rPr lang="en-US" altLang="en-US" sz="1800" b="0" dirty="0" smtClean="0"/>
              <a:t>Nominal Input Voltage</a:t>
            </a:r>
          </a:p>
          <a:p>
            <a:pPr algn="ctr">
              <a:buFontTx/>
              <a:buChar char=" "/>
            </a:pPr>
            <a:r>
              <a:rPr lang="en-US" altLang="en-US" sz="1800" dirty="0" smtClean="0"/>
              <a:t>iJA12 = 12V input</a:t>
            </a:r>
          </a:p>
          <a:p>
            <a:pPr algn="ctr">
              <a:buFontTx/>
              <a:buChar char=" "/>
            </a:pPr>
            <a:r>
              <a:rPr lang="en-US" altLang="en-US" sz="1800" dirty="0" smtClean="0"/>
              <a:t>iJB12 </a:t>
            </a:r>
            <a:r>
              <a:rPr lang="en-US" altLang="en-US" sz="1800" dirty="0"/>
              <a:t>= 12V input</a:t>
            </a:r>
          </a:p>
          <a:p>
            <a:pPr algn="ctr">
              <a:buFontTx/>
              <a:buChar char=" "/>
            </a:pPr>
            <a:r>
              <a:rPr lang="en-US" altLang="en-US" sz="1800" dirty="0" smtClean="0"/>
              <a:t>iJC12 </a:t>
            </a:r>
            <a:r>
              <a:rPr lang="en-US" altLang="en-US" sz="1800" dirty="0"/>
              <a:t>= 12V </a:t>
            </a:r>
            <a:r>
              <a:rPr lang="en-US" altLang="en-US" sz="1800" dirty="0" smtClean="0"/>
              <a:t>input</a:t>
            </a:r>
            <a:endParaRPr lang="en-US" altLang="en-US" sz="1800" dirty="0"/>
          </a:p>
        </p:txBody>
      </p:sp>
      <p:sp>
        <p:nvSpPr>
          <p:cNvPr id="3318791" name="Line 7"/>
          <p:cNvSpPr>
            <a:spLocks noChangeShapeType="1"/>
          </p:cNvSpPr>
          <p:nvPr/>
        </p:nvSpPr>
        <p:spPr bwMode="auto">
          <a:xfrm flipV="1">
            <a:off x="3761117" y="1650413"/>
            <a:ext cx="353683" cy="17460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18793" name="Line 9"/>
          <p:cNvSpPr>
            <a:spLocks noChangeShapeType="1"/>
          </p:cNvSpPr>
          <p:nvPr/>
        </p:nvSpPr>
        <p:spPr bwMode="auto">
          <a:xfrm flipV="1">
            <a:off x="1609726" y="1650413"/>
            <a:ext cx="1782060" cy="174603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318794" name="Text Box 10"/>
          <p:cNvSpPr txBox="1">
            <a:spLocks noChangeArrowheads="1"/>
          </p:cNvSpPr>
          <p:nvPr/>
        </p:nvSpPr>
        <p:spPr bwMode="auto">
          <a:xfrm>
            <a:off x="2636858" y="3418945"/>
            <a:ext cx="196702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Char char=" "/>
            </a:pPr>
            <a:r>
              <a:rPr lang="en-US" altLang="en-US" sz="1800" dirty="0" smtClean="0"/>
              <a:t>Output Current</a:t>
            </a:r>
          </a:p>
          <a:p>
            <a:pPr algn="ctr">
              <a:buFontTx/>
              <a:buChar char=" "/>
            </a:pPr>
            <a:r>
              <a:rPr lang="en-US" altLang="en-US" sz="1800" dirty="0" smtClean="0"/>
              <a:t>035A </a:t>
            </a:r>
            <a:r>
              <a:rPr lang="en-US" altLang="en-US" sz="1800" dirty="0"/>
              <a:t>= </a:t>
            </a:r>
            <a:r>
              <a:rPr lang="en-US" altLang="en-US" sz="1800" dirty="0" smtClean="0"/>
              <a:t>35A</a:t>
            </a:r>
            <a:endParaRPr lang="en-US" altLang="en-US" sz="1800" b="0" dirty="0" smtClean="0"/>
          </a:p>
          <a:p>
            <a:pPr algn="ctr">
              <a:buFontTx/>
              <a:buChar char=" "/>
            </a:pPr>
            <a:r>
              <a:rPr lang="en-US" altLang="en-US" sz="1800" dirty="0"/>
              <a:t>060A = 60A</a:t>
            </a:r>
          </a:p>
          <a:p>
            <a:pPr algn="ctr">
              <a:buFontTx/>
              <a:buChar char=" "/>
            </a:pPr>
            <a:r>
              <a:rPr lang="en-US" altLang="en-US" sz="1800" b="0" dirty="0" smtClean="0"/>
              <a:t>100A = 100A</a:t>
            </a:r>
          </a:p>
        </p:txBody>
      </p:sp>
      <p:sp>
        <p:nvSpPr>
          <p:cNvPr id="3318798" name="Text Box 14"/>
          <p:cNvSpPr txBox="1">
            <a:spLocks noChangeArrowheads="1"/>
          </p:cNvSpPr>
          <p:nvPr/>
        </p:nvSpPr>
        <p:spPr bwMode="auto">
          <a:xfrm>
            <a:off x="6826123" y="3418945"/>
            <a:ext cx="210524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Char char=" "/>
            </a:pPr>
            <a:r>
              <a:rPr lang="en-US" altLang="en-US" sz="1800" b="0" dirty="0" smtClean="0"/>
              <a:t>Options</a:t>
            </a:r>
          </a:p>
          <a:p>
            <a:pPr algn="ctr">
              <a:buFontTx/>
              <a:buChar char=" "/>
            </a:pPr>
            <a:r>
              <a:rPr lang="en-US" altLang="en-US" sz="1800" dirty="0" smtClean="0"/>
              <a:t>(See datasheet)</a:t>
            </a:r>
          </a:p>
          <a:p>
            <a:pPr algn="ctr">
              <a:buFontTx/>
              <a:buChar char=" "/>
            </a:pPr>
            <a:r>
              <a:rPr lang="en-US" altLang="en-US" sz="1800" b="0" dirty="0" smtClean="0"/>
              <a:t>-R = RoHS</a:t>
            </a:r>
          </a:p>
        </p:txBody>
      </p:sp>
      <p:sp>
        <p:nvSpPr>
          <p:cNvPr id="3318799" name="Line 15"/>
          <p:cNvSpPr>
            <a:spLocks noChangeShapeType="1"/>
          </p:cNvSpPr>
          <p:nvPr/>
        </p:nvSpPr>
        <p:spPr bwMode="auto">
          <a:xfrm flipH="1" flipV="1">
            <a:off x="5926240" y="1650414"/>
            <a:ext cx="1952506" cy="17460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609725" y="131763"/>
            <a:ext cx="72294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r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2pPr>
            <a:lvl3pPr algn="r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3pPr>
            <a:lvl4pPr algn="r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4pPr>
            <a:lvl5pPr algn="r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457200" algn="r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914400" algn="r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1371600" algn="r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1828800" algn="r" defTabSz="71755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ja-JP" kern="0" dirty="0" smtClean="0">
                <a:ea typeface="MS PGothic" pitchFamily="34" charset="-128"/>
              </a:rPr>
              <a:t>Part </a:t>
            </a:r>
            <a:r>
              <a:rPr lang="en-GB" altLang="ja-JP" kern="0" dirty="0">
                <a:ea typeface="MS PGothic" pitchFamily="34" charset="-128"/>
              </a:rPr>
              <a:t>numbering</a:t>
            </a:r>
            <a:endParaRPr lang="ja-JP" altLang="en-GB" kern="0" dirty="0">
              <a:ea typeface="MS PGothic" pitchFamily="34" charset="-128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64969" y="3422483"/>
            <a:ext cx="196702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FontTx/>
              <a:buChar char=" "/>
            </a:pPr>
            <a:r>
              <a:rPr lang="en-US" altLang="en-US" sz="1800" dirty="0" smtClean="0"/>
              <a:t>Output Voltage</a:t>
            </a:r>
          </a:p>
          <a:p>
            <a:pPr algn="ctr">
              <a:buFontTx/>
              <a:buChar char=" "/>
            </a:pPr>
            <a:r>
              <a:rPr lang="en-US" altLang="en-US" sz="1800" dirty="0" smtClean="0"/>
              <a:t>Minimum</a:t>
            </a:r>
          </a:p>
          <a:p>
            <a:pPr algn="ctr">
              <a:buFontTx/>
              <a:buChar char=" "/>
            </a:pPr>
            <a:r>
              <a:rPr lang="en-US" altLang="en-US" sz="1800" b="0" dirty="0" smtClean="0"/>
              <a:t>006V = 0.6V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 flipV="1">
            <a:off x="5103628" y="1650414"/>
            <a:ext cx="444852" cy="174603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245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 err="1" smtClean="0">
                <a:ea typeface="MS PGothic" pitchFamily="34" charset="-128"/>
              </a:rPr>
              <a:t>iJ</a:t>
            </a:r>
            <a:r>
              <a:rPr lang="en-GB" altLang="ja-JP" dirty="0" smtClean="0">
                <a:ea typeface="MS PGothic" pitchFamily="34" charset="-128"/>
              </a:rPr>
              <a:t> Overview</a:t>
            </a:r>
            <a:endParaRPr lang="ja-JP" altLang="en-GB" dirty="0">
              <a:ea typeface="MS PGothic" pitchFamily="34" charset="-128"/>
            </a:endParaRPr>
          </a:p>
        </p:txBody>
      </p:sp>
      <p:sp>
        <p:nvSpPr>
          <p:cNvPr id="3341317" name="Rectangle 5"/>
          <p:cNvSpPr>
            <a:spLocks noChangeArrowheads="1"/>
          </p:cNvSpPr>
          <p:nvPr/>
        </p:nvSpPr>
        <p:spPr bwMode="auto">
          <a:xfrm>
            <a:off x="77634" y="4008438"/>
            <a:ext cx="8948738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00" indent="-317500" defTabSz="863600">
              <a:lnSpc>
                <a:spcPct val="90000"/>
              </a:lnSpc>
              <a:spcBef>
                <a:spcPct val="30000"/>
              </a:spcBef>
              <a:buClr>
                <a:srgbClr val="CC0000"/>
              </a:buClr>
              <a:buFont typeface="Arial" charset="0"/>
              <a:buChar char="●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952500" indent="-381000" defTabSz="863600">
              <a:spcBef>
                <a:spcPct val="50000"/>
              </a:spcBef>
              <a:buClr>
                <a:srgbClr val="CC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619250" indent="-382588" defTabSz="86360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2190750" indent="-285750" defTabSz="86360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706688" indent="-268288" defTabSz="863600">
              <a:spcBef>
                <a:spcPct val="20000"/>
              </a:spcBef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5pPr>
            <a:lvl6pPr marL="31638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6210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7pPr>
            <a:lvl8pPr marL="40782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8pPr>
            <a:lvl9pPr marL="45354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8 - 14VDC </a:t>
            </a:r>
            <a:r>
              <a:rPr lang="en-US" altLang="en-US" dirty="0" smtClean="0"/>
              <a:t>Input, Non-Isolated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35A, 60A and 100A Output Currents</a:t>
            </a:r>
            <a:endParaRPr lang="en-US" altLang="en-US" dirty="0"/>
          </a:p>
          <a:p>
            <a:pPr eaLnBrk="1" hangingPunct="1"/>
            <a:r>
              <a:rPr lang="en-US" altLang="en-US" dirty="0"/>
              <a:t>0.6 </a:t>
            </a:r>
            <a:r>
              <a:rPr lang="en-US" altLang="en-US" dirty="0" smtClean="0"/>
              <a:t>to 3.3V, 2.0V or 1.5V </a:t>
            </a:r>
            <a:r>
              <a:rPr lang="en-US" altLang="en-US" dirty="0"/>
              <a:t>Output </a:t>
            </a:r>
            <a:r>
              <a:rPr lang="en-US" altLang="en-US" dirty="0" smtClean="0"/>
              <a:t>Voltages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Small Surface Mount Packages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PMBus read and write compliant</a:t>
            </a:r>
            <a:endParaRPr lang="en-US" alt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3739" y="729511"/>
            <a:ext cx="3776527" cy="283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002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 smtClean="0">
                <a:ea typeface="MS PGothic" pitchFamily="34" charset="-128"/>
              </a:rPr>
              <a:t>iJA35A Overview</a:t>
            </a:r>
            <a:endParaRPr lang="ja-JP" altLang="en-GB" dirty="0">
              <a:ea typeface="MS PGothic" pitchFamily="34" charset="-128"/>
            </a:endParaRPr>
          </a:p>
        </p:txBody>
      </p:sp>
      <p:sp>
        <p:nvSpPr>
          <p:cNvPr id="3341317" name="Rectangle 5"/>
          <p:cNvSpPr>
            <a:spLocks noChangeArrowheads="1"/>
          </p:cNvSpPr>
          <p:nvPr/>
        </p:nvSpPr>
        <p:spPr bwMode="auto">
          <a:xfrm>
            <a:off x="77634" y="4008438"/>
            <a:ext cx="8948738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00" indent="-317500" defTabSz="863600">
              <a:lnSpc>
                <a:spcPct val="90000"/>
              </a:lnSpc>
              <a:spcBef>
                <a:spcPct val="30000"/>
              </a:spcBef>
              <a:buClr>
                <a:srgbClr val="CC0000"/>
              </a:buClr>
              <a:buFont typeface="Arial" charset="0"/>
              <a:buChar char="●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952500" indent="-381000" defTabSz="863600">
              <a:spcBef>
                <a:spcPct val="50000"/>
              </a:spcBef>
              <a:buClr>
                <a:srgbClr val="CC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619250" indent="-382588" defTabSz="86360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2190750" indent="-285750" defTabSz="86360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706688" indent="-268288" defTabSz="863600">
              <a:spcBef>
                <a:spcPct val="20000"/>
              </a:spcBef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5pPr>
            <a:lvl6pPr marL="31638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6210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7pPr>
            <a:lvl8pPr marL="40782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8pPr>
            <a:lvl9pPr marL="45354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8 - 14VDC Input, </a:t>
            </a:r>
            <a:r>
              <a:rPr lang="en-US" altLang="en-US" dirty="0" smtClean="0"/>
              <a:t>Non-Isolated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35A </a:t>
            </a:r>
            <a:r>
              <a:rPr lang="en-US" altLang="en-US" dirty="0"/>
              <a:t>Output Current</a:t>
            </a:r>
          </a:p>
          <a:p>
            <a:pPr eaLnBrk="1" hangingPunct="1"/>
            <a:r>
              <a:rPr lang="en-US" altLang="en-US" dirty="0"/>
              <a:t>0.6 </a:t>
            </a:r>
            <a:r>
              <a:rPr lang="en-US" altLang="en-US" dirty="0" smtClean="0"/>
              <a:t>– 3.3V </a:t>
            </a:r>
            <a:r>
              <a:rPr lang="en-US" altLang="en-US" dirty="0"/>
              <a:t>Output Voltage</a:t>
            </a:r>
          </a:p>
          <a:p>
            <a:pPr eaLnBrk="1" hangingPunct="1"/>
            <a:r>
              <a:rPr lang="en-US" altLang="en-US" dirty="0" smtClean="0"/>
              <a:t>22.9 x 12.7 x 9.7mm </a:t>
            </a:r>
            <a:r>
              <a:rPr lang="en-US" altLang="en-US" dirty="0"/>
              <a:t>S</a:t>
            </a:r>
            <a:r>
              <a:rPr lang="en-US" altLang="en-US" dirty="0" smtClean="0"/>
              <a:t>urface Mount Package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PMBus read and write compliant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305" y="899708"/>
            <a:ext cx="3721395" cy="2656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smtClean="0">
                <a:ea typeface="MS PGothic" pitchFamily="34" charset="-128"/>
              </a:rPr>
              <a:t>iJB Overview</a:t>
            </a:r>
            <a:endParaRPr lang="ja-JP" altLang="en-GB" dirty="0">
              <a:ea typeface="MS PGothic" pitchFamily="34" charset="-128"/>
            </a:endParaRPr>
          </a:p>
        </p:txBody>
      </p:sp>
      <p:sp>
        <p:nvSpPr>
          <p:cNvPr id="3341317" name="Rectangle 5"/>
          <p:cNvSpPr>
            <a:spLocks noChangeArrowheads="1"/>
          </p:cNvSpPr>
          <p:nvPr/>
        </p:nvSpPr>
        <p:spPr bwMode="auto">
          <a:xfrm>
            <a:off x="77634" y="4008438"/>
            <a:ext cx="8948738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00" indent="-317500" defTabSz="863600">
              <a:lnSpc>
                <a:spcPct val="90000"/>
              </a:lnSpc>
              <a:spcBef>
                <a:spcPct val="30000"/>
              </a:spcBef>
              <a:buClr>
                <a:srgbClr val="CC0000"/>
              </a:buClr>
              <a:buFont typeface="Arial" charset="0"/>
              <a:buChar char="●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952500" indent="-381000" defTabSz="863600">
              <a:spcBef>
                <a:spcPct val="50000"/>
              </a:spcBef>
              <a:buClr>
                <a:srgbClr val="CC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619250" indent="-382588" defTabSz="86360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2190750" indent="-285750" defTabSz="86360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706688" indent="-268288" defTabSz="863600">
              <a:spcBef>
                <a:spcPct val="20000"/>
              </a:spcBef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5pPr>
            <a:lvl6pPr marL="31638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6210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7pPr>
            <a:lvl8pPr marL="40782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8pPr>
            <a:lvl9pPr marL="45354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8 - 14VDC Input, </a:t>
            </a:r>
            <a:r>
              <a:rPr lang="en-US" altLang="en-US" dirty="0" smtClean="0"/>
              <a:t>Non-Isolated</a:t>
            </a:r>
            <a:endParaRPr lang="en-US" altLang="en-US" dirty="0"/>
          </a:p>
          <a:p>
            <a:pPr eaLnBrk="1" hangingPunct="1"/>
            <a:r>
              <a:rPr lang="en-US" altLang="en-US" dirty="0"/>
              <a:t>60A Output Current</a:t>
            </a:r>
          </a:p>
          <a:p>
            <a:pPr eaLnBrk="1" hangingPunct="1"/>
            <a:r>
              <a:rPr lang="en-US" altLang="en-US" dirty="0" smtClean="0"/>
              <a:t>0.6 – 2.0V </a:t>
            </a:r>
            <a:r>
              <a:rPr lang="en-US" altLang="en-US" dirty="0"/>
              <a:t>Output Voltage</a:t>
            </a:r>
          </a:p>
          <a:p>
            <a:pPr eaLnBrk="1" hangingPunct="1"/>
            <a:r>
              <a:rPr lang="en-US" altLang="en-US" dirty="0" smtClean="0"/>
              <a:t>26.8 </a:t>
            </a:r>
            <a:r>
              <a:rPr lang="en-US" altLang="en-US" dirty="0"/>
              <a:t>x </a:t>
            </a:r>
            <a:r>
              <a:rPr lang="en-US" altLang="en-US" dirty="0" smtClean="0"/>
              <a:t>24.1 x 9.5mm </a:t>
            </a:r>
            <a:r>
              <a:rPr lang="en-US" altLang="en-US" dirty="0"/>
              <a:t>S</a:t>
            </a:r>
            <a:r>
              <a:rPr lang="en-US" altLang="en-US" dirty="0" smtClean="0"/>
              <a:t>urface Mount Package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PMBus read and write compliant</a:t>
            </a: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1559" y="912669"/>
            <a:ext cx="3145620" cy="297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66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1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 err="1" smtClean="0">
                <a:ea typeface="MS PGothic" pitchFamily="34" charset="-128"/>
              </a:rPr>
              <a:t>iJC</a:t>
            </a:r>
            <a:r>
              <a:rPr lang="en-GB" altLang="ja-JP" dirty="0" smtClean="0">
                <a:ea typeface="MS PGothic" pitchFamily="34" charset="-128"/>
              </a:rPr>
              <a:t> Overview</a:t>
            </a:r>
            <a:endParaRPr lang="ja-JP" altLang="en-GB" dirty="0">
              <a:ea typeface="MS PGothic" pitchFamily="34" charset="-128"/>
            </a:endParaRPr>
          </a:p>
        </p:txBody>
      </p:sp>
      <p:sp>
        <p:nvSpPr>
          <p:cNvPr id="3341317" name="Rectangle 5"/>
          <p:cNvSpPr>
            <a:spLocks noChangeArrowheads="1"/>
          </p:cNvSpPr>
          <p:nvPr/>
        </p:nvSpPr>
        <p:spPr bwMode="auto">
          <a:xfrm>
            <a:off x="77634" y="4008438"/>
            <a:ext cx="8948738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17500" indent="-317500" defTabSz="863600">
              <a:lnSpc>
                <a:spcPct val="90000"/>
              </a:lnSpc>
              <a:spcBef>
                <a:spcPct val="30000"/>
              </a:spcBef>
              <a:buClr>
                <a:srgbClr val="CC0000"/>
              </a:buClr>
              <a:buFont typeface="Arial" charset="0"/>
              <a:buChar char="●"/>
              <a:defRPr sz="2400">
                <a:solidFill>
                  <a:srgbClr val="000000"/>
                </a:solidFill>
                <a:latin typeface="Arial" charset="0"/>
              </a:defRPr>
            </a:lvl1pPr>
            <a:lvl2pPr marL="952500" indent="-381000" defTabSz="863600">
              <a:spcBef>
                <a:spcPct val="50000"/>
              </a:spcBef>
              <a:buClr>
                <a:srgbClr val="CC000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619250" indent="-382588" defTabSz="86360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o"/>
              <a:defRPr sz="2000">
                <a:solidFill>
                  <a:schemeClr val="tx1"/>
                </a:solidFill>
                <a:latin typeface="Arial" charset="0"/>
              </a:defRPr>
            </a:lvl3pPr>
            <a:lvl4pPr marL="2190750" indent="-285750" defTabSz="86360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o"/>
              <a:defRPr>
                <a:solidFill>
                  <a:schemeClr val="tx1"/>
                </a:solidFill>
                <a:latin typeface="Arial" charset="0"/>
              </a:defRPr>
            </a:lvl4pPr>
            <a:lvl5pPr marL="2706688" indent="-268288" defTabSz="863600">
              <a:spcBef>
                <a:spcPct val="20000"/>
              </a:spcBef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5pPr>
            <a:lvl6pPr marL="31638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6pPr>
            <a:lvl7pPr marL="36210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7pPr>
            <a:lvl8pPr marL="40782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8pPr>
            <a:lvl9pPr marL="4535488" indent="-268288" defTabSz="863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8 - 14VDC Input, </a:t>
            </a:r>
            <a:r>
              <a:rPr lang="en-US" altLang="en-US" dirty="0" smtClean="0"/>
              <a:t>Non-Isolated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100A </a:t>
            </a:r>
            <a:r>
              <a:rPr lang="en-US" altLang="en-US" dirty="0"/>
              <a:t>Output Current</a:t>
            </a:r>
          </a:p>
          <a:p>
            <a:pPr eaLnBrk="1" hangingPunct="1"/>
            <a:r>
              <a:rPr lang="en-US" altLang="en-US" dirty="0"/>
              <a:t>0.6 </a:t>
            </a:r>
            <a:r>
              <a:rPr lang="en-US" altLang="en-US" dirty="0" smtClean="0"/>
              <a:t>– 1.5V </a:t>
            </a:r>
            <a:r>
              <a:rPr lang="en-US" altLang="en-US" dirty="0"/>
              <a:t>Output Voltage</a:t>
            </a:r>
          </a:p>
          <a:p>
            <a:pPr eaLnBrk="1" hangingPunct="1"/>
            <a:r>
              <a:rPr lang="en-US" altLang="en-US" dirty="0" smtClean="0"/>
              <a:t>28.0 x 35.0 x 10.0mm </a:t>
            </a:r>
            <a:r>
              <a:rPr lang="en-US" altLang="en-US" dirty="0"/>
              <a:t>S</a:t>
            </a:r>
            <a:r>
              <a:rPr lang="en-US" altLang="en-US" dirty="0" smtClean="0"/>
              <a:t>urface Mount Package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PMBus read and write compliant</a:t>
            </a:r>
            <a:endParaRPr lang="en-US" altLang="en-US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1508" y="768867"/>
            <a:ext cx="3720989" cy="275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366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 smtClean="0">
                <a:ea typeface="MS PGothic" pitchFamily="34" charset="-128"/>
              </a:rPr>
              <a:t>Next Generation Technology - 1</a:t>
            </a:r>
            <a:endParaRPr lang="ja-JP" altLang="en-GB" dirty="0">
              <a:ea typeface="MS PGothic" pitchFamily="34" charset="-128"/>
            </a:endParaRPr>
          </a:p>
        </p:txBody>
      </p:sp>
      <p:sp>
        <p:nvSpPr>
          <p:cNvPr id="3351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dirty="0" smtClean="0"/>
              <a:t>Digital, not analogue control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Advanced </a:t>
            </a:r>
            <a:r>
              <a:rPr lang="en-US" altLang="en-US" dirty="0"/>
              <a:t>control – including self-adjusting control loop</a:t>
            </a:r>
          </a:p>
          <a:p>
            <a:pPr lvl="8">
              <a:lnSpc>
                <a:spcPct val="95000"/>
              </a:lnSpc>
            </a:pPr>
            <a:endParaRPr lang="en-US" altLang="en-US" dirty="0"/>
          </a:p>
          <a:p>
            <a:pPr lvl="1">
              <a:lnSpc>
                <a:spcPct val="95000"/>
              </a:lnSpc>
            </a:pPr>
            <a:r>
              <a:rPr lang="en-US" altLang="en-US" dirty="0"/>
              <a:t>Calibrated and extremely accurate current </a:t>
            </a:r>
            <a:r>
              <a:rPr lang="en-US" altLang="en-US" dirty="0" smtClean="0"/>
              <a:t>read-back</a:t>
            </a:r>
            <a:endParaRPr lang="en-US" altLang="en-US" dirty="0"/>
          </a:p>
          <a:p>
            <a:pPr lvl="8">
              <a:lnSpc>
                <a:spcPct val="95000"/>
              </a:lnSpc>
            </a:pPr>
            <a:endParaRPr lang="en-US" altLang="en-US" dirty="0"/>
          </a:p>
          <a:p>
            <a:pPr lvl="1">
              <a:lnSpc>
                <a:spcPct val="95000"/>
              </a:lnSpc>
            </a:pPr>
            <a:r>
              <a:rPr lang="en-US" altLang="en-US" dirty="0"/>
              <a:t>Parallel / Multi-phase operation easily </a:t>
            </a:r>
            <a:r>
              <a:rPr lang="en-US" altLang="en-US" dirty="0" smtClean="0"/>
              <a:t>achievable</a:t>
            </a:r>
          </a:p>
          <a:p>
            <a:pPr lvl="2">
              <a:lnSpc>
                <a:spcPct val="95000"/>
              </a:lnSpc>
            </a:pPr>
            <a:r>
              <a:rPr lang="en-US" altLang="en-US" dirty="0" smtClean="0"/>
              <a:t>Includes </a:t>
            </a:r>
            <a:r>
              <a:rPr lang="en-US" altLang="en-US" dirty="0"/>
              <a:t>interleaving</a:t>
            </a:r>
          </a:p>
          <a:p>
            <a:pPr lvl="8">
              <a:lnSpc>
                <a:spcPct val="95000"/>
              </a:lnSpc>
            </a:pPr>
            <a:endParaRPr lang="en-US" altLang="en-US" dirty="0"/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PMBus </a:t>
            </a:r>
            <a:r>
              <a:rPr lang="en-US" altLang="en-US" dirty="0"/>
              <a:t>commands </a:t>
            </a:r>
            <a:r>
              <a:rPr lang="en-US" altLang="en-US" dirty="0" smtClean="0"/>
              <a:t>supported</a:t>
            </a:r>
            <a:r>
              <a:rPr lang="en-US" altLang="en-US" dirty="0"/>
              <a:t>; simplifies system design</a:t>
            </a:r>
          </a:p>
          <a:p>
            <a:pPr lvl="8">
              <a:lnSpc>
                <a:spcPct val="95000"/>
              </a:lnSpc>
            </a:pPr>
            <a:endParaRPr lang="en-US" altLang="en-US" dirty="0"/>
          </a:p>
          <a:p>
            <a:pPr lvl="1">
              <a:lnSpc>
                <a:spcPct val="95000"/>
              </a:lnSpc>
            </a:pPr>
            <a:r>
              <a:rPr lang="en-US" altLang="en-US" dirty="0"/>
              <a:t>Full feature GUI that allows user to change many </a:t>
            </a:r>
            <a:r>
              <a:rPr lang="en-US" altLang="en-US" dirty="0" smtClean="0"/>
              <a:t>parameters</a:t>
            </a:r>
            <a:endParaRPr lang="en-US" altLang="en-US" dirty="0"/>
          </a:p>
          <a:p>
            <a:pPr lvl="8">
              <a:lnSpc>
                <a:spcPct val="95000"/>
              </a:lnSpc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57064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 smtClean="0">
                <a:ea typeface="MS PGothic" pitchFamily="34" charset="-128"/>
              </a:rPr>
              <a:t>Next Generation Technology - 2</a:t>
            </a:r>
            <a:endParaRPr lang="ja-JP" altLang="en-GB" dirty="0">
              <a:ea typeface="MS PGothic" pitchFamily="34" charset="-128"/>
            </a:endParaRPr>
          </a:p>
        </p:txBody>
      </p:sp>
      <p:sp>
        <p:nvSpPr>
          <p:cNvPr id="3351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dirty="0"/>
              <a:t>Advanced </a:t>
            </a:r>
            <a:r>
              <a:rPr lang="en-US" altLang="en-US" dirty="0" smtClean="0"/>
              <a:t>control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Real time loop compensation</a:t>
            </a:r>
            <a:endParaRPr lang="en-US" altLang="en-US" dirty="0"/>
          </a:p>
          <a:p>
            <a:pPr lvl="2">
              <a:lnSpc>
                <a:spcPct val="95000"/>
              </a:lnSpc>
            </a:pPr>
            <a:r>
              <a:rPr lang="en-US" altLang="en-US" dirty="0" smtClean="0"/>
              <a:t>Adapts to different load impedances &amp; load capacitance</a:t>
            </a:r>
          </a:p>
          <a:p>
            <a:pPr lvl="2">
              <a:lnSpc>
                <a:spcPct val="95000"/>
              </a:lnSpc>
            </a:pPr>
            <a:r>
              <a:rPr lang="en-US" altLang="en-US" dirty="0" smtClean="0"/>
              <a:t>Adjusts for component tolerances and aging </a:t>
            </a:r>
          </a:p>
          <a:p>
            <a:pPr lvl="8">
              <a:lnSpc>
                <a:spcPct val="95000"/>
              </a:lnSpc>
            </a:pPr>
            <a:endParaRPr lang="en-US" altLang="en-US" dirty="0"/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No need to tune the control loop for each application</a:t>
            </a:r>
            <a:endParaRPr lang="en-US" altLang="en-US" dirty="0"/>
          </a:p>
          <a:p>
            <a:pPr lvl="8">
              <a:lnSpc>
                <a:spcPct val="95000"/>
              </a:lnSpc>
            </a:pP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41" r="18494" b="69164"/>
          <a:stretch/>
        </p:blipFill>
        <p:spPr bwMode="auto">
          <a:xfrm>
            <a:off x="1222495" y="3557219"/>
            <a:ext cx="6645652" cy="236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0378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 smtClean="0">
                <a:ea typeface="MS PGothic" pitchFamily="34" charset="-128"/>
              </a:rPr>
              <a:t>Next Generation Technology - 3</a:t>
            </a:r>
            <a:endParaRPr lang="ja-JP" altLang="en-GB" dirty="0">
              <a:ea typeface="MS PGothic" pitchFamily="34" charset="-128"/>
            </a:endParaRPr>
          </a:p>
        </p:txBody>
      </p:sp>
      <p:sp>
        <p:nvSpPr>
          <p:cNvPr id="3351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dirty="0" smtClean="0"/>
              <a:t>Calibrated and accurate current and temperature read-back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Usually this information is hard to get accurately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iJB current read-back is accurate with within 1%</a:t>
            </a:r>
          </a:p>
          <a:p>
            <a:pPr lvl="1">
              <a:lnSpc>
                <a:spcPct val="95000"/>
              </a:lnSpc>
            </a:pPr>
            <a:r>
              <a:rPr lang="en-US" altLang="en-US" dirty="0" smtClean="0"/>
              <a:t>Can be used to adjust the system accordingly</a:t>
            </a:r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586"/>
          <a:stretch/>
        </p:blipFill>
        <p:spPr bwMode="auto">
          <a:xfrm>
            <a:off x="855388" y="2636875"/>
            <a:ext cx="7236013" cy="390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1635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1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9725" y="131763"/>
            <a:ext cx="7229475" cy="314325"/>
          </a:xfrm>
        </p:spPr>
        <p:txBody>
          <a:bodyPr/>
          <a:lstStyle/>
          <a:p>
            <a:r>
              <a:rPr lang="en-GB" altLang="ja-JP" dirty="0" smtClean="0">
                <a:ea typeface="MS PGothic" pitchFamily="34" charset="-128"/>
              </a:rPr>
              <a:t>Next Generation Technology - 4</a:t>
            </a:r>
            <a:endParaRPr lang="ja-JP" altLang="en-GB" dirty="0">
              <a:ea typeface="MS PGothic" pitchFamily="34" charset="-128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160338" y="685800"/>
            <a:ext cx="8666162" cy="5816600"/>
            <a:chOff x="160338" y="685800"/>
            <a:chExt cx="8666162" cy="5816600"/>
          </a:xfrm>
        </p:grpSpPr>
        <p:grpSp>
          <p:nvGrpSpPr>
            <p:cNvPr id="86" name="Group 46"/>
            <p:cNvGrpSpPr>
              <a:grpSpLocks/>
            </p:cNvGrpSpPr>
            <p:nvPr/>
          </p:nvGrpSpPr>
          <p:grpSpPr bwMode="auto">
            <a:xfrm>
              <a:off x="2971800" y="3733800"/>
              <a:ext cx="5854700" cy="2768600"/>
              <a:chOff x="2971800" y="3733800"/>
              <a:chExt cx="5854700" cy="2768600"/>
            </a:xfrm>
          </p:grpSpPr>
          <p:sp>
            <p:nvSpPr>
              <p:cNvPr id="120" name="Rectangle 104"/>
              <p:cNvSpPr>
                <a:spLocks noChangeArrowheads="1"/>
              </p:cNvSpPr>
              <p:nvPr/>
            </p:nvSpPr>
            <p:spPr bwMode="auto">
              <a:xfrm>
                <a:off x="5189538" y="4525963"/>
                <a:ext cx="1025525" cy="62071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1" name="TextBox 105"/>
              <p:cNvSpPr txBox="1">
                <a:spLocks noChangeArrowheads="1"/>
              </p:cNvSpPr>
              <p:nvPr/>
            </p:nvSpPr>
            <p:spPr bwMode="auto">
              <a:xfrm>
                <a:off x="5473700" y="4648200"/>
                <a:ext cx="595313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POL</a:t>
                </a:r>
              </a:p>
            </p:txBody>
          </p:sp>
          <p:sp>
            <p:nvSpPr>
              <p:cNvPr id="122" name="Rectangle 106"/>
              <p:cNvSpPr>
                <a:spLocks noChangeArrowheads="1"/>
              </p:cNvSpPr>
              <p:nvPr/>
            </p:nvSpPr>
            <p:spPr bwMode="auto">
              <a:xfrm>
                <a:off x="7261225" y="4525963"/>
                <a:ext cx="1027113" cy="620712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" name="TextBox 107"/>
              <p:cNvSpPr txBox="1">
                <a:spLocks noChangeArrowheads="1"/>
              </p:cNvSpPr>
              <p:nvPr/>
            </p:nvSpPr>
            <p:spPr bwMode="auto">
              <a:xfrm>
                <a:off x="7394575" y="4576763"/>
                <a:ext cx="776288" cy="585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/>
                  <a:t>Load </a:t>
                </a:r>
              </a:p>
              <a:p>
                <a:r>
                  <a:rPr lang="en-US" altLang="en-US"/>
                  <a:t>device</a:t>
                </a:r>
              </a:p>
            </p:txBody>
          </p:sp>
          <p:cxnSp>
            <p:nvCxnSpPr>
              <p:cNvPr id="124" name="Straight Arrow Connector 108"/>
              <p:cNvCxnSpPr>
                <a:cxnSpLocks noChangeShapeType="1"/>
                <a:endCxn id="120" idx="1"/>
              </p:cNvCxnSpPr>
              <p:nvPr/>
            </p:nvCxnSpPr>
            <p:spPr bwMode="auto">
              <a:xfrm>
                <a:off x="4508500" y="4830763"/>
                <a:ext cx="681038" cy="4762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25" name="TextBox 109"/>
              <p:cNvSpPr txBox="1">
                <a:spLocks noChangeArrowheads="1"/>
              </p:cNvSpPr>
              <p:nvPr/>
            </p:nvSpPr>
            <p:spPr bwMode="auto">
              <a:xfrm>
                <a:off x="4397375" y="4791075"/>
                <a:ext cx="439738" cy="306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400"/>
                  <a:t>Vin</a:t>
                </a:r>
              </a:p>
            </p:txBody>
          </p:sp>
          <p:sp>
            <p:nvSpPr>
              <p:cNvPr id="126" name="TextBox 110"/>
              <p:cNvSpPr txBox="1">
                <a:spLocks noChangeArrowheads="1"/>
              </p:cNvSpPr>
              <p:nvPr/>
            </p:nvSpPr>
            <p:spPr bwMode="auto">
              <a:xfrm>
                <a:off x="6256338" y="4810125"/>
                <a:ext cx="5429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400"/>
                  <a:t>Vout</a:t>
                </a:r>
              </a:p>
            </p:txBody>
          </p:sp>
          <p:cxnSp>
            <p:nvCxnSpPr>
              <p:cNvPr id="127" name="Elbow Connector 120"/>
              <p:cNvCxnSpPr>
                <a:cxnSpLocks noChangeShapeType="1"/>
                <a:endCxn id="120" idx="2"/>
              </p:cNvCxnSpPr>
              <p:nvPr/>
            </p:nvCxnSpPr>
            <p:spPr bwMode="auto">
              <a:xfrm flipV="1">
                <a:off x="4914900" y="5146675"/>
                <a:ext cx="787400" cy="581025"/>
              </a:xfrm>
              <a:prstGeom prst="bentConnector2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8" name="Straight Connector 122"/>
              <p:cNvCxnSpPr>
                <a:cxnSpLocks noChangeShapeType="1"/>
              </p:cNvCxnSpPr>
              <p:nvPr/>
            </p:nvCxnSpPr>
            <p:spPr bwMode="auto">
              <a:xfrm>
                <a:off x="6122988" y="4043363"/>
                <a:ext cx="0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29" name="Straight Connector 125"/>
              <p:cNvCxnSpPr>
                <a:cxnSpLocks noChangeShapeType="1"/>
              </p:cNvCxnSpPr>
              <p:nvPr/>
            </p:nvCxnSpPr>
            <p:spPr bwMode="auto">
              <a:xfrm>
                <a:off x="6215063" y="4822825"/>
                <a:ext cx="1046162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30" name="TextBox 133"/>
              <p:cNvSpPr txBox="1">
                <a:spLocks noChangeArrowheads="1"/>
              </p:cNvSpPr>
              <p:nvPr/>
            </p:nvSpPr>
            <p:spPr bwMode="auto">
              <a:xfrm>
                <a:off x="3957638" y="5575300"/>
                <a:ext cx="2870200" cy="800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/>
                  <a:t>PMBus</a:t>
                </a:r>
              </a:p>
              <a:p>
                <a:r>
                  <a:rPr lang="en-US" altLang="en-US" sz="1400"/>
                  <a:t>(Configure, sequence and monitor)</a:t>
                </a:r>
              </a:p>
            </p:txBody>
          </p:sp>
          <p:sp>
            <p:nvSpPr>
              <p:cNvPr id="131" name="Rectangle 103"/>
              <p:cNvSpPr>
                <a:spLocks noChangeArrowheads="1"/>
              </p:cNvSpPr>
              <p:nvPr/>
            </p:nvSpPr>
            <p:spPr bwMode="auto">
              <a:xfrm>
                <a:off x="2971800" y="3733800"/>
                <a:ext cx="5854700" cy="2768600"/>
              </a:xfrm>
              <a:prstGeom prst="rect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2066925" algn="l"/>
                    <a:tab pos="3314700" algn="l"/>
                    <a:tab pos="3857625" algn="l"/>
                    <a:tab pos="4572000" algn="l"/>
                  </a:tabLs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12725" y="685800"/>
              <a:ext cx="8601075" cy="5675313"/>
              <a:chOff x="212725" y="685800"/>
              <a:chExt cx="8601075" cy="5675313"/>
            </a:xfrm>
          </p:grpSpPr>
          <p:grpSp>
            <p:nvGrpSpPr>
              <p:cNvPr id="89" name="Group 45"/>
              <p:cNvGrpSpPr>
                <a:grpSpLocks/>
              </p:cNvGrpSpPr>
              <p:nvPr/>
            </p:nvGrpSpPr>
            <p:grpSpPr bwMode="auto">
              <a:xfrm>
                <a:off x="2925763" y="685800"/>
                <a:ext cx="5888037" cy="2882900"/>
                <a:chOff x="2925763" y="685800"/>
                <a:chExt cx="5888037" cy="2882900"/>
              </a:xfrm>
            </p:grpSpPr>
            <p:sp>
              <p:nvSpPr>
                <p:cNvPr id="93" name="Rectangle 3"/>
                <p:cNvSpPr>
                  <a:spLocks noChangeArrowheads="1"/>
                </p:cNvSpPr>
                <p:nvPr/>
              </p:nvSpPr>
              <p:spPr bwMode="auto">
                <a:xfrm>
                  <a:off x="5176838" y="1592263"/>
                  <a:ext cx="1025525" cy="62071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94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5461000" y="1714500"/>
                  <a:ext cx="595313" cy="3381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/>
                    <a:t>POL</a:t>
                  </a:r>
                </a:p>
              </p:txBody>
            </p:sp>
            <p:sp>
              <p:nvSpPr>
                <p:cNvPr id="95" name="Rectangle 7"/>
                <p:cNvSpPr>
                  <a:spLocks noChangeArrowheads="1"/>
                </p:cNvSpPr>
                <p:nvPr/>
              </p:nvSpPr>
              <p:spPr bwMode="auto">
                <a:xfrm>
                  <a:off x="7248525" y="1592263"/>
                  <a:ext cx="1027113" cy="620712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9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7381875" y="1643063"/>
                  <a:ext cx="776288" cy="585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/>
                    <a:t>Load </a:t>
                  </a:r>
                </a:p>
                <a:p>
                  <a:r>
                    <a:rPr lang="en-US" altLang="en-US"/>
                    <a:t>device</a:t>
                  </a:r>
                </a:p>
              </p:txBody>
            </p:sp>
            <p:cxnSp>
              <p:nvCxnSpPr>
                <p:cNvPr id="97" name="Straight Arrow Connector 10"/>
                <p:cNvCxnSpPr>
                  <a:cxnSpLocks noChangeShapeType="1"/>
                  <a:endCxn id="93" idx="1"/>
                </p:cNvCxnSpPr>
                <p:nvPr/>
              </p:nvCxnSpPr>
              <p:spPr bwMode="auto">
                <a:xfrm>
                  <a:off x="4495800" y="1897063"/>
                  <a:ext cx="681038" cy="4762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8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384675" y="1857375"/>
                  <a:ext cx="439738" cy="3063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1400"/>
                    <a:t>Vin</a:t>
                  </a:r>
                </a:p>
              </p:txBody>
            </p:sp>
            <p:sp>
              <p:nvSpPr>
                <p:cNvPr id="99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6243638" y="1876425"/>
                  <a:ext cx="542925" cy="3079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altLang="en-US" sz="1400"/>
                    <a:t>Vout</a:t>
                  </a:r>
                </a:p>
              </p:txBody>
            </p:sp>
            <p:grpSp>
              <p:nvGrpSpPr>
                <p:cNvPr id="100" name="Group 15"/>
                <p:cNvGrpSpPr>
                  <a:grpSpLocks/>
                </p:cNvGrpSpPr>
                <p:nvPr/>
              </p:nvGrpSpPr>
              <p:grpSpPr bwMode="auto">
                <a:xfrm>
                  <a:off x="4465638" y="2608263"/>
                  <a:ext cx="903287" cy="671512"/>
                  <a:chOff x="4856481" y="2113280"/>
                  <a:chExt cx="904239" cy="670560"/>
                </a:xfrm>
              </p:grpSpPr>
              <p:sp>
                <p:nvSpPr>
                  <p:cNvPr id="11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4927600" y="2113280"/>
                    <a:ext cx="782320" cy="670560"/>
                  </a:xfrm>
                  <a:prstGeom prst="rect">
                    <a:avLst/>
                  </a:prstGeom>
                  <a:solidFill>
                    <a:srgbClr val="0046AD">
                      <a:alpha val="23921"/>
                    </a:srgbClr>
                  </a:solidFill>
                  <a:ln w="127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lvl1pPr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9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56481" y="2164080"/>
                    <a:ext cx="904239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1200"/>
                      <a:t>Sequence controller</a:t>
                    </a:r>
                  </a:p>
                </p:txBody>
              </p:sp>
            </p:grpSp>
            <p:grpSp>
              <p:nvGrpSpPr>
                <p:cNvPr id="101" name="Group 16"/>
                <p:cNvGrpSpPr>
                  <a:grpSpLocks/>
                </p:cNvGrpSpPr>
                <p:nvPr/>
              </p:nvGrpSpPr>
              <p:grpSpPr bwMode="auto">
                <a:xfrm>
                  <a:off x="5091113" y="773113"/>
                  <a:ext cx="1042987" cy="671512"/>
                  <a:chOff x="4927597" y="2127134"/>
                  <a:chExt cx="782319" cy="670560"/>
                </a:xfrm>
              </p:grpSpPr>
              <p:sp>
                <p:nvSpPr>
                  <p:cNvPr id="1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4927597" y="2127134"/>
                    <a:ext cx="782319" cy="670560"/>
                  </a:xfrm>
                  <a:prstGeom prst="rect">
                    <a:avLst/>
                  </a:prstGeom>
                  <a:solidFill>
                    <a:srgbClr val="0046AD">
                      <a:alpha val="23921"/>
                    </a:srgbClr>
                  </a:solidFill>
                  <a:ln w="127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lvl1pPr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7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61102" y="2164080"/>
                    <a:ext cx="730093" cy="60016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en-US" altLang="en-US" sz="1100"/>
                      <a:t>Current and Voltage monitor</a:t>
                    </a:r>
                  </a:p>
                </p:txBody>
              </p:sp>
            </p:grpSp>
            <p:grpSp>
              <p:nvGrpSpPr>
                <p:cNvPr id="102" name="Group 19"/>
                <p:cNvGrpSpPr>
                  <a:grpSpLocks/>
                </p:cNvGrpSpPr>
                <p:nvPr/>
              </p:nvGrpSpPr>
              <p:grpSpPr bwMode="auto">
                <a:xfrm>
                  <a:off x="5673725" y="2659063"/>
                  <a:ext cx="904875" cy="696912"/>
                  <a:chOff x="4856481" y="2113280"/>
                  <a:chExt cx="904239" cy="697131"/>
                </a:xfrm>
              </p:grpSpPr>
              <p:sp>
                <p:nvSpPr>
                  <p:cNvPr id="1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927600" y="2113280"/>
                    <a:ext cx="782320" cy="670560"/>
                  </a:xfrm>
                  <a:prstGeom prst="rect">
                    <a:avLst/>
                  </a:prstGeom>
                  <a:solidFill>
                    <a:srgbClr val="0046AD">
                      <a:alpha val="23921"/>
                    </a:srgbClr>
                  </a:solidFill>
                  <a:ln w="1270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>
                    <a:lvl1pPr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2066925" algn="l"/>
                        <a:tab pos="3314700" algn="l"/>
                        <a:tab pos="3857625" algn="l"/>
                        <a:tab pos="4572000" algn="l"/>
                      </a:tabLs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15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56481" y="2164080"/>
                    <a:ext cx="904239" cy="6463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/>
                    <a:r>
                      <a:rPr lang="en-US" altLang="en-US" sz="1200"/>
                      <a:t>Voltage adjust + margin</a:t>
                    </a:r>
                  </a:p>
                </p:txBody>
              </p:sp>
            </p:grpSp>
            <p:cxnSp>
              <p:nvCxnSpPr>
                <p:cNvPr id="103" name="Elbow Connector 26"/>
                <p:cNvCxnSpPr>
                  <a:cxnSpLocks noChangeShapeType="1"/>
                  <a:stCxn id="118" idx="0"/>
                  <a:endCxn id="93" idx="2"/>
                </p:cNvCxnSpPr>
                <p:nvPr/>
              </p:nvCxnSpPr>
              <p:spPr bwMode="auto">
                <a:xfrm rot="5400000" flipH="1" flipV="1">
                  <a:off x="5110956" y="2029619"/>
                  <a:ext cx="395288" cy="762000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4" name="Elbow Connector 28"/>
                <p:cNvCxnSpPr>
                  <a:cxnSpLocks noChangeShapeType="1"/>
                  <a:stCxn id="114" idx="0"/>
                </p:cNvCxnSpPr>
                <p:nvPr/>
              </p:nvCxnSpPr>
              <p:spPr bwMode="auto">
                <a:xfrm rot="16200000" flipV="1">
                  <a:off x="5753894" y="2275682"/>
                  <a:ext cx="466725" cy="300037"/>
                </a:xfrm>
                <a:prstGeom prst="bentConnector3">
                  <a:avLst>
                    <a:gd name="adj1" fmla="val 50000"/>
                  </a:avLst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5" name="Straight Connector 37"/>
                <p:cNvCxnSpPr>
                  <a:cxnSpLocks noChangeShapeType="1"/>
                  <a:stCxn id="117" idx="3"/>
                  <a:endCxn id="117" idx="3"/>
                </p:cNvCxnSpPr>
                <p:nvPr/>
              </p:nvCxnSpPr>
              <p:spPr bwMode="auto">
                <a:xfrm>
                  <a:off x="6110288" y="1109663"/>
                  <a:ext cx="0" cy="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pic>
              <p:nvPicPr>
                <p:cNvPr id="106" name="Picture 2" descr="Resistor Symbol Clip Art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21450" y="1854200"/>
                  <a:ext cx="463550" cy="104775"/>
                </a:xfrm>
                <a:prstGeom prst="rect">
                  <a:avLst/>
                </a:prstGeom>
                <a:solidFill>
                  <a:srgbClr val="0046AD">
                    <a:alpha val="23921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07" name="Straight Connector 64"/>
                <p:cNvCxnSpPr>
                  <a:cxnSpLocks noChangeShapeType="1"/>
                  <a:stCxn id="93" idx="3"/>
                </p:cNvCxnSpPr>
                <p:nvPr/>
              </p:nvCxnSpPr>
              <p:spPr bwMode="auto">
                <a:xfrm>
                  <a:off x="6202363" y="1901825"/>
                  <a:ext cx="319087" cy="4763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8" name="Straight Connector 66"/>
                <p:cNvCxnSpPr>
                  <a:cxnSpLocks noChangeShapeType="1"/>
                  <a:endCxn id="95" idx="1"/>
                </p:cNvCxnSpPr>
                <p:nvPr/>
              </p:nvCxnSpPr>
              <p:spPr bwMode="auto">
                <a:xfrm flipV="1">
                  <a:off x="6985000" y="1901825"/>
                  <a:ext cx="263525" cy="4763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09" name="Straight Connector 82"/>
                <p:cNvCxnSpPr>
                  <a:cxnSpLocks noChangeShapeType="1"/>
                </p:cNvCxnSpPr>
                <p:nvPr/>
              </p:nvCxnSpPr>
              <p:spPr bwMode="auto">
                <a:xfrm>
                  <a:off x="6975475" y="1120775"/>
                  <a:ext cx="9525" cy="785813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10" name="Straight Connector 85"/>
                <p:cNvCxnSpPr>
                  <a:cxnSpLocks noChangeShapeType="1"/>
                  <a:stCxn id="117" idx="3"/>
                </p:cNvCxnSpPr>
                <p:nvPr/>
              </p:nvCxnSpPr>
              <p:spPr bwMode="auto">
                <a:xfrm>
                  <a:off x="6110288" y="1109663"/>
                  <a:ext cx="865187" cy="19050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11" name="Straight Connector 88"/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6511925" y="1120775"/>
                  <a:ext cx="9525" cy="785813"/>
                </a:xfrm>
                <a:prstGeom prst="line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12" name="Shape 100"/>
                <p:cNvCxnSpPr>
                  <a:cxnSpLocks noChangeShapeType="1"/>
                  <a:stCxn id="116" idx="1"/>
                </p:cNvCxnSpPr>
                <p:nvPr/>
              </p:nvCxnSpPr>
              <p:spPr bwMode="auto">
                <a:xfrm rot="10800000" flipV="1">
                  <a:off x="4749800" y="1108075"/>
                  <a:ext cx="341313" cy="771525"/>
                </a:xfrm>
                <a:prstGeom prst="bentConnector2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113" name="Rectangle 2"/>
                <p:cNvSpPr>
                  <a:spLocks noChangeArrowheads="1"/>
                </p:cNvSpPr>
                <p:nvPr/>
              </p:nvSpPr>
              <p:spPr bwMode="auto">
                <a:xfrm>
                  <a:off x="2925763" y="685800"/>
                  <a:ext cx="5888037" cy="2882900"/>
                </a:xfrm>
                <a:prstGeom prst="rect">
                  <a:avLst/>
                </a:prstGeom>
                <a:noFill/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2066925" algn="l"/>
                      <a:tab pos="3314700" algn="l"/>
                      <a:tab pos="3857625" algn="l"/>
                      <a:tab pos="4572000" algn="l"/>
                    </a:tabLst>
                    <a:defRPr sz="16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sp>
            <p:nvSpPr>
              <p:cNvPr id="90" name="TextBox 102"/>
              <p:cNvSpPr txBox="1">
                <a:spLocks noChangeArrowheads="1"/>
              </p:cNvSpPr>
              <p:nvPr/>
            </p:nvSpPr>
            <p:spPr bwMode="auto">
              <a:xfrm>
                <a:off x="254000" y="1343025"/>
                <a:ext cx="2374900" cy="1200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1" i="1"/>
                  <a:t>Traditional analog approach with discrete power management</a:t>
                </a:r>
              </a:p>
            </p:txBody>
          </p:sp>
          <p:sp>
            <p:nvSpPr>
              <p:cNvPr id="91" name="TextBox 134"/>
              <p:cNvSpPr txBox="1">
                <a:spLocks noChangeArrowheads="1"/>
              </p:cNvSpPr>
              <p:nvPr/>
            </p:nvSpPr>
            <p:spPr bwMode="auto">
              <a:xfrm>
                <a:off x="412750" y="3676650"/>
                <a:ext cx="2305050" cy="923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en-US" sz="1800" b="1" i="1"/>
                  <a:t>New approach with Digital Power Management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 bwMode="auto">
              <a:xfrm>
                <a:off x="212725" y="4791075"/>
                <a:ext cx="2552700" cy="1570038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1F348F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dirty="0"/>
                  <a:t> Space savings</a:t>
                </a:r>
              </a:p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dirty="0"/>
                  <a:t> Easy design and layout</a:t>
                </a:r>
              </a:p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dirty="0"/>
                  <a:t> Lossless, accurate current sense</a:t>
                </a:r>
              </a:p>
              <a:p>
                <a:pPr>
                  <a:buFont typeface="Wingdings" pitchFamily="2" charset="2"/>
                  <a:buChar char="ü"/>
                  <a:defRPr/>
                </a:pPr>
                <a:r>
                  <a:rPr lang="en-US" dirty="0"/>
                  <a:t>Parallel possible, no load to partition</a:t>
                </a:r>
              </a:p>
            </p:txBody>
          </p:sp>
        </p:grpSp>
        <p:sp>
          <p:nvSpPr>
            <p:cNvPr id="88" name="Text Box 18"/>
            <p:cNvSpPr txBox="1">
              <a:spLocks noChangeArrowheads="1"/>
            </p:cNvSpPr>
            <p:nvPr/>
          </p:nvSpPr>
          <p:spPr bwMode="auto">
            <a:xfrm>
              <a:off x="160338" y="733425"/>
              <a:ext cx="31178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tabLst>
                  <a:tab pos="2066925" algn="l"/>
                  <a:tab pos="3314700" algn="l"/>
                  <a:tab pos="3857625" algn="l"/>
                  <a:tab pos="45720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tabLst>
                  <a:tab pos="2066925" algn="l"/>
                  <a:tab pos="3314700" algn="l"/>
                  <a:tab pos="3857625" algn="l"/>
                  <a:tab pos="45720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tabLst>
                  <a:tab pos="2066925" algn="l"/>
                  <a:tab pos="3314700" algn="l"/>
                  <a:tab pos="3857625" algn="l"/>
                  <a:tab pos="45720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tabLst>
                  <a:tab pos="2066925" algn="l"/>
                  <a:tab pos="3314700" algn="l"/>
                  <a:tab pos="3857625" algn="l"/>
                  <a:tab pos="45720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tabLst>
                  <a:tab pos="2066925" algn="l"/>
                  <a:tab pos="3314700" algn="l"/>
                  <a:tab pos="3857625" algn="l"/>
                  <a:tab pos="45720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66925" algn="l"/>
                  <a:tab pos="3314700" algn="l"/>
                  <a:tab pos="3857625" algn="l"/>
                  <a:tab pos="45720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66925" algn="l"/>
                  <a:tab pos="3314700" algn="l"/>
                  <a:tab pos="3857625" algn="l"/>
                  <a:tab pos="45720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66925" algn="l"/>
                  <a:tab pos="3314700" algn="l"/>
                  <a:tab pos="3857625" algn="l"/>
                  <a:tab pos="45720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066925" algn="l"/>
                  <a:tab pos="3314700" algn="l"/>
                  <a:tab pos="3857625" algn="l"/>
                  <a:tab pos="4572000" algn="l"/>
                </a:tabLs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rgbClr val="000066"/>
                </a:buClr>
                <a:buSzPct val="75000"/>
                <a:buFont typeface="Wingdings" pitchFamily="2" charset="2"/>
                <a:buNone/>
              </a:pPr>
              <a:r>
                <a:rPr lang="de-DE" altLang="ja-JP" sz="2000">
                  <a:ea typeface="ＭＳ Ｐゴシック" pitchFamily="34" charset="-128"/>
                </a:rPr>
                <a:t>Simplify system design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717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DK PPT MASTER_E_left_120203">
  <a:themeElements>
    <a:clrScheme name="TDK PPT MASTER_E_left_120203 1">
      <a:dk1>
        <a:srgbClr val="000000"/>
      </a:dk1>
      <a:lt1>
        <a:srgbClr val="FFFFFF"/>
      </a:lt1>
      <a:dk2>
        <a:srgbClr val="000000"/>
      </a:dk2>
      <a:lt2>
        <a:srgbClr val="9AAFCB"/>
      </a:lt2>
      <a:accent1>
        <a:srgbClr val="E87800"/>
      </a:accent1>
      <a:accent2>
        <a:srgbClr val="A21636"/>
      </a:accent2>
      <a:accent3>
        <a:srgbClr val="FFFFFF"/>
      </a:accent3>
      <a:accent4>
        <a:srgbClr val="000000"/>
      </a:accent4>
      <a:accent5>
        <a:srgbClr val="F2BEAA"/>
      </a:accent5>
      <a:accent6>
        <a:srgbClr val="921330"/>
      </a:accent6>
      <a:hlink>
        <a:srgbClr val="0046AD"/>
      </a:hlink>
      <a:folHlink>
        <a:srgbClr val="45AC92"/>
      </a:folHlink>
    </a:clrScheme>
    <a:fontScheme name="TDK PPT MASTER_E_left_1202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066925" algn="l"/>
            <a:tab pos="3314700" algn="l"/>
            <a:tab pos="3857625" algn="l"/>
            <a:tab pos="4572000" algn="l"/>
          </a:tabLst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066925" algn="l"/>
            <a:tab pos="3314700" algn="l"/>
            <a:tab pos="3857625" algn="l"/>
            <a:tab pos="4572000" algn="l"/>
          </a:tabLst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DK PPT MASTER_E_left_120203 1">
        <a:dk1>
          <a:srgbClr val="000000"/>
        </a:dk1>
        <a:lt1>
          <a:srgbClr val="FFFFFF"/>
        </a:lt1>
        <a:dk2>
          <a:srgbClr val="000000"/>
        </a:dk2>
        <a:lt2>
          <a:srgbClr val="9AAFCB"/>
        </a:lt2>
        <a:accent1>
          <a:srgbClr val="E87800"/>
        </a:accent1>
        <a:accent2>
          <a:srgbClr val="A21636"/>
        </a:accent2>
        <a:accent3>
          <a:srgbClr val="FFFFFF"/>
        </a:accent3>
        <a:accent4>
          <a:srgbClr val="000000"/>
        </a:accent4>
        <a:accent5>
          <a:srgbClr val="F2BEAA"/>
        </a:accent5>
        <a:accent6>
          <a:srgbClr val="921330"/>
        </a:accent6>
        <a:hlink>
          <a:srgbClr val="0046AD"/>
        </a:hlink>
        <a:folHlink>
          <a:srgbClr val="45AC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9AAFCB"/>
      </a:lt2>
      <a:accent1>
        <a:srgbClr val="E87800"/>
      </a:accent1>
      <a:accent2>
        <a:srgbClr val="A21636"/>
      </a:accent2>
      <a:accent3>
        <a:srgbClr val="FFFFFF"/>
      </a:accent3>
      <a:accent4>
        <a:srgbClr val="000000"/>
      </a:accent4>
      <a:accent5>
        <a:srgbClr val="F2BEAA"/>
      </a:accent5>
      <a:accent6>
        <a:srgbClr val="921330"/>
      </a:accent6>
      <a:hlink>
        <a:srgbClr val="334069"/>
      </a:hlink>
      <a:folHlink>
        <a:srgbClr val="45AC92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066925" algn="l"/>
            <a:tab pos="3314700" algn="l"/>
            <a:tab pos="3857625" algn="l"/>
            <a:tab pos="4572000" algn="l"/>
          </a:tabLst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bg1"/>
              </a:solidFill>
            </a14:hiddenFill>
          </a:ext>
          <a:ext uri="{91240B29-F687-4F45-9708-019B960494DF}">
            <a14:hiddenLine xmlns:a14="http://schemas.microsoft.com/office/drawing/2010/main" xmlns="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2066925" algn="l"/>
            <a:tab pos="3314700" algn="l"/>
            <a:tab pos="3857625" algn="l"/>
            <a:tab pos="4572000" algn="l"/>
          </a:tabLst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9AAFCB"/>
        </a:lt2>
        <a:accent1>
          <a:srgbClr val="E87800"/>
        </a:accent1>
        <a:accent2>
          <a:srgbClr val="A21636"/>
        </a:accent2>
        <a:accent3>
          <a:srgbClr val="FFFFFF"/>
        </a:accent3>
        <a:accent4>
          <a:srgbClr val="000000"/>
        </a:accent4>
        <a:accent5>
          <a:srgbClr val="F2BEAA"/>
        </a:accent5>
        <a:accent6>
          <a:srgbClr val="921330"/>
        </a:accent6>
        <a:hlink>
          <a:srgbClr val="334069"/>
        </a:hlink>
        <a:folHlink>
          <a:srgbClr val="45AC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AAFCB"/>
        </a:lt2>
        <a:accent1>
          <a:srgbClr val="E87800"/>
        </a:accent1>
        <a:accent2>
          <a:srgbClr val="A21636"/>
        </a:accent2>
        <a:accent3>
          <a:srgbClr val="FFFFFF"/>
        </a:accent3>
        <a:accent4>
          <a:srgbClr val="000000"/>
        </a:accent4>
        <a:accent5>
          <a:srgbClr val="F2BEAA"/>
        </a:accent5>
        <a:accent6>
          <a:srgbClr val="921330"/>
        </a:accent6>
        <a:hlink>
          <a:srgbClr val="0046AD"/>
        </a:hlink>
        <a:folHlink>
          <a:srgbClr val="45AC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TDK PPT MASTER_E_left_120203</Template>
  <TotalTime>0</TotalTime>
  <Words>450</Words>
  <Application>Microsoft Office PowerPoint</Application>
  <PresentationFormat>Bildschirmpräsentation (4:3)</PresentationFormat>
  <Paragraphs>133</Paragraphs>
  <Slides>16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MS PGothic</vt:lpstr>
      <vt:lpstr>Wingdings</vt:lpstr>
      <vt:lpstr>Meiryo UI</vt:lpstr>
      <vt:lpstr>Symbol</vt:lpstr>
      <vt:lpstr>TDK PPT MASTER_E_left_120203</vt:lpstr>
      <vt:lpstr>1_Standarddesign</vt:lpstr>
      <vt:lpstr>Folie 0</vt:lpstr>
      <vt:lpstr>iJ Overview</vt:lpstr>
      <vt:lpstr>iJA35A Overview</vt:lpstr>
      <vt:lpstr>iJB Overview</vt:lpstr>
      <vt:lpstr>iJC Overview</vt:lpstr>
      <vt:lpstr>Next Generation Technology - 1</vt:lpstr>
      <vt:lpstr>Next Generation Technology - 2</vt:lpstr>
      <vt:lpstr>Next Generation Technology - 3</vt:lpstr>
      <vt:lpstr>Next Generation Technology - 4</vt:lpstr>
      <vt:lpstr>Next Generation Technology - 5</vt:lpstr>
      <vt:lpstr>Key Points - 1</vt:lpstr>
      <vt:lpstr>Key Points - 2</vt:lpstr>
      <vt:lpstr>Certifications</vt:lpstr>
      <vt:lpstr>Evaluation Kit</vt:lpstr>
      <vt:lpstr>Folie 14</vt:lpstr>
      <vt:lpstr>Folie 15</vt:lpstr>
    </vt:vector>
  </TitlesOfParts>
  <Company>TDK-Lambda Americas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David.Norton</dc:creator>
  <cp:lastModifiedBy>Sylvia Kiefer</cp:lastModifiedBy>
  <cp:revision>185</cp:revision>
  <cp:lastPrinted>2001-01-16T08:50:40Z</cp:lastPrinted>
  <dcterms:created xsi:type="dcterms:W3CDTF">2012-09-06T16:02:42Z</dcterms:created>
  <dcterms:modified xsi:type="dcterms:W3CDTF">2016-03-03T09:44:11Z</dcterms:modified>
</cp:coreProperties>
</file>